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0" r:id="rId4"/>
    <p:sldId id="271" r:id="rId5"/>
    <p:sldId id="273" r:id="rId6"/>
    <p:sldId id="272" r:id="rId7"/>
    <p:sldId id="258" r:id="rId8"/>
    <p:sldId id="259" r:id="rId9"/>
    <p:sldId id="261" r:id="rId10"/>
    <p:sldId id="262" r:id="rId11"/>
    <p:sldId id="263" r:id="rId12"/>
    <p:sldId id="264" r:id="rId13"/>
    <p:sldId id="265" r:id="rId14"/>
    <p:sldId id="266" r:id="rId15"/>
    <p:sldId id="267" r:id="rId16"/>
    <p:sldId id="268" r:id="rId17"/>
    <p:sldId id="269" r:id="rId18"/>
    <p:sldId id="274" r:id="rId19"/>
    <p:sldId id="270"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1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786FEC-C3FC-4C96-A0CC-656CA07D2E5F}" type="doc">
      <dgm:prSet loTypeId="urn:microsoft.com/office/officeart/2005/8/layout/default" loCatId="list" qsTypeId="urn:microsoft.com/office/officeart/2005/8/quickstyle/simple5" qsCatId="simple" csTypeId="urn:microsoft.com/office/officeart/2005/8/colors/colorful1" csCatId="colorful" phldr="1"/>
      <dgm:spPr/>
      <dgm:t>
        <a:bodyPr/>
        <a:lstStyle/>
        <a:p>
          <a:endParaRPr lang="en-IN"/>
        </a:p>
      </dgm:t>
    </dgm:pt>
    <dgm:pt modelId="{8037BCAD-33C6-49C7-99EC-D3977CC3E3B4}">
      <dgm:prSet phldrT="[Text]" custT="1">
        <dgm:style>
          <a:lnRef idx="1">
            <a:schemeClr val="accent1"/>
          </a:lnRef>
          <a:fillRef idx="2">
            <a:schemeClr val="accent1"/>
          </a:fillRef>
          <a:effectRef idx="1">
            <a:schemeClr val="accent1"/>
          </a:effectRef>
          <a:fontRef idx="minor">
            <a:schemeClr val="dk1"/>
          </a:fontRef>
        </dgm:style>
      </dgm:prSet>
      <dgm:spPr/>
      <dgm:t>
        <a:bodyPr lIns="216000" tIns="360000" rIns="216000" bIns="288000" anchor="t" anchorCtr="0"/>
        <a:lstStyle/>
        <a:p>
          <a:pPr algn="l"/>
          <a:endParaRPr lang="en-IN" sz="2800" b="1" dirty="0">
            <a:latin typeface="Raleway" panose="020B0503030101060003" pitchFamily="34" charset="0"/>
          </a:endParaRPr>
        </a:p>
        <a:p>
          <a:pPr algn="just"/>
          <a:endParaRPr lang="en-IN" sz="1650" b="1" dirty="0"/>
        </a:p>
        <a:p>
          <a:pPr algn="just"/>
          <a:endParaRPr lang="en-IN" sz="1650" b="1" dirty="0"/>
        </a:p>
        <a:p>
          <a:pPr algn="just"/>
          <a:endParaRPr lang="en-IN" sz="1650" b="1" dirty="0"/>
        </a:p>
        <a:p>
          <a:pPr algn="just"/>
          <a:endParaRPr lang="en-IN" sz="1650" b="1" dirty="0"/>
        </a:p>
        <a:p>
          <a:pPr algn="just"/>
          <a:endParaRPr lang="en-IN" sz="1650" b="1" dirty="0"/>
        </a:p>
        <a:p>
          <a:pPr algn="just"/>
          <a:endParaRPr lang="en-IN" sz="1650" b="1" dirty="0"/>
        </a:p>
        <a:p>
          <a:pPr algn="just"/>
          <a:endParaRPr lang="en-IN" sz="1650" b="1" dirty="0"/>
        </a:p>
        <a:p>
          <a:pPr algn="just"/>
          <a:endParaRPr lang="en-IN" sz="1650" b="1" dirty="0"/>
        </a:p>
        <a:p>
          <a:pPr algn="just"/>
          <a:endParaRPr lang="en-IN" sz="1650" b="1" dirty="0"/>
        </a:p>
        <a:p>
          <a:pPr algn="l"/>
          <a:r>
            <a:rPr lang="en-IN" sz="1400" b="1" dirty="0">
              <a:latin typeface="Raleway" panose="020B0503030101060003" pitchFamily="34" charset="0"/>
            </a:rPr>
            <a:t>		</a:t>
          </a:r>
        </a:p>
      </dgm:t>
    </dgm:pt>
    <dgm:pt modelId="{06F04CE8-2761-4B07-9E05-39B67F13BC4D}" type="parTrans" cxnId="{5D6BFE92-C89E-4751-98B3-FB048D6300F9}">
      <dgm:prSet/>
      <dgm:spPr/>
      <dgm:t>
        <a:bodyPr/>
        <a:lstStyle/>
        <a:p>
          <a:endParaRPr lang="en-IN"/>
        </a:p>
      </dgm:t>
    </dgm:pt>
    <dgm:pt modelId="{B68E775D-0127-4EE0-90F0-D11AE51FE757}" type="sibTrans" cxnId="{5D6BFE92-C89E-4751-98B3-FB048D6300F9}">
      <dgm:prSet/>
      <dgm:spPr/>
      <dgm:t>
        <a:bodyPr/>
        <a:lstStyle/>
        <a:p>
          <a:endParaRPr lang="en-IN"/>
        </a:p>
      </dgm:t>
    </dgm:pt>
    <dgm:pt modelId="{9FBF0946-66A4-48BB-A111-5F2CAF56C2AB}" type="pres">
      <dgm:prSet presAssocID="{A0786FEC-C3FC-4C96-A0CC-656CA07D2E5F}" presName="diagram" presStyleCnt="0">
        <dgm:presLayoutVars>
          <dgm:dir/>
          <dgm:resizeHandles val="exact"/>
        </dgm:presLayoutVars>
      </dgm:prSet>
      <dgm:spPr/>
      <dgm:t>
        <a:bodyPr/>
        <a:lstStyle/>
        <a:p>
          <a:endParaRPr lang="en-IN"/>
        </a:p>
      </dgm:t>
    </dgm:pt>
    <dgm:pt modelId="{D2A6274B-8077-4A2B-BF9C-8AE338F29465}" type="pres">
      <dgm:prSet presAssocID="{8037BCAD-33C6-49C7-99EC-D3977CC3E3B4}" presName="node" presStyleLbl="node1" presStyleIdx="0" presStyleCnt="1" custScaleX="117566" custScaleY="122986" custLinFactNeighborY="-1183">
        <dgm:presLayoutVars>
          <dgm:bulletEnabled val="1"/>
        </dgm:presLayoutVars>
      </dgm:prSet>
      <dgm:spPr/>
      <dgm:t>
        <a:bodyPr/>
        <a:lstStyle/>
        <a:p>
          <a:endParaRPr lang="en-IN"/>
        </a:p>
      </dgm:t>
    </dgm:pt>
  </dgm:ptLst>
  <dgm:cxnLst>
    <dgm:cxn modelId="{FA9B8037-002B-41E0-A802-7BF71100ED55}" type="presOf" srcId="{A0786FEC-C3FC-4C96-A0CC-656CA07D2E5F}" destId="{9FBF0946-66A4-48BB-A111-5F2CAF56C2AB}" srcOrd="0" destOrd="0" presId="urn:microsoft.com/office/officeart/2005/8/layout/default"/>
    <dgm:cxn modelId="{C00947BD-2628-4A14-85DE-35FB16BEDDDE}" type="presOf" srcId="{8037BCAD-33C6-49C7-99EC-D3977CC3E3B4}" destId="{D2A6274B-8077-4A2B-BF9C-8AE338F29465}" srcOrd="0" destOrd="0" presId="urn:microsoft.com/office/officeart/2005/8/layout/default"/>
    <dgm:cxn modelId="{5D6BFE92-C89E-4751-98B3-FB048D6300F9}" srcId="{A0786FEC-C3FC-4C96-A0CC-656CA07D2E5F}" destId="{8037BCAD-33C6-49C7-99EC-D3977CC3E3B4}" srcOrd="0" destOrd="0" parTransId="{06F04CE8-2761-4B07-9E05-39B67F13BC4D}" sibTransId="{B68E775D-0127-4EE0-90F0-D11AE51FE757}"/>
    <dgm:cxn modelId="{0D0569D1-25A8-4EF8-B670-1BED7F606C16}" type="presParOf" srcId="{9FBF0946-66A4-48BB-A111-5F2CAF56C2AB}" destId="{D2A6274B-8077-4A2B-BF9C-8AE338F29465}"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0786FEC-C3FC-4C96-A0CC-656CA07D2E5F}" type="doc">
      <dgm:prSet loTypeId="urn:microsoft.com/office/officeart/2005/8/layout/default" loCatId="list" qsTypeId="urn:microsoft.com/office/officeart/2005/8/quickstyle/simple5" qsCatId="simple" csTypeId="urn:microsoft.com/office/officeart/2005/8/colors/colorful1" csCatId="colorful" phldr="1"/>
      <dgm:spPr/>
      <dgm:t>
        <a:bodyPr/>
        <a:lstStyle/>
        <a:p>
          <a:endParaRPr lang="en-IN"/>
        </a:p>
      </dgm:t>
    </dgm:pt>
    <dgm:pt modelId="{8037BCAD-33C6-49C7-99EC-D3977CC3E3B4}">
      <dgm:prSet phldrT="[Text]" custT="1">
        <dgm:style>
          <a:lnRef idx="1">
            <a:schemeClr val="accent3"/>
          </a:lnRef>
          <a:fillRef idx="2">
            <a:schemeClr val="accent3"/>
          </a:fillRef>
          <a:effectRef idx="1">
            <a:schemeClr val="accent3"/>
          </a:effectRef>
          <a:fontRef idx="minor">
            <a:schemeClr val="dk1"/>
          </a:fontRef>
        </dgm:style>
      </dgm:prSet>
      <dgm:spPr/>
      <dgm:t>
        <a:bodyPr lIns="216000" tIns="360000" rIns="216000" bIns="288000" anchor="t" anchorCtr="0"/>
        <a:lstStyle/>
        <a:p>
          <a:pPr algn="l"/>
          <a:endParaRPr lang="en-IN" sz="1400" b="1" dirty="0">
            <a:latin typeface="Raleway" panose="020B0503030101060003" pitchFamily="34" charset="0"/>
          </a:endParaRPr>
        </a:p>
        <a:p>
          <a:pPr algn="just"/>
          <a:endParaRPr lang="en-IN" sz="1650" b="1" dirty="0">
            <a:latin typeface="Raleway" panose="020B0503030101060003" pitchFamily="34" charset="0"/>
          </a:endParaRPr>
        </a:p>
        <a:p>
          <a:pPr algn="just"/>
          <a:r>
            <a:rPr lang="en-IN" sz="2000" b="1" u="sng" dirty="0">
              <a:latin typeface="+mn-lt"/>
            </a:rPr>
            <a:t>Data collection &amp; </a:t>
          </a:r>
          <a:r>
            <a:rPr lang="en-IN" sz="2000" b="1" u="sng" dirty="0" smtClean="0">
              <a:latin typeface="+mn-lt"/>
            </a:rPr>
            <a:t>pre-processing </a:t>
          </a:r>
          <a:r>
            <a:rPr lang="en-IN" sz="2000" b="1" u="sng" dirty="0">
              <a:latin typeface="+mn-lt"/>
            </a:rPr>
            <a:t>of data</a:t>
          </a:r>
          <a:r>
            <a:rPr lang="en-IN" sz="2000" b="1" dirty="0">
              <a:latin typeface="+mn-lt"/>
            </a:rPr>
            <a:t> for supervised learning approach</a:t>
          </a:r>
        </a:p>
        <a:p>
          <a:pPr algn="just"/>
          <a:endParaRPr lang="en-IN" sz="1600" b="1" dirty="0">
            <a:latin typeface="+mn-lt"/>
          </a:endParaRPr>
        </a:p>
        <a:p>
          <a:pPr algn="just"/>
          <a:r>
            <a:rPr lang="en-IN" sz="2000" b="1" dirty="0">
              <a:latin typeface="+mn-lt"/>
            </a:rPr>
            <a:t>After creation of </a:t>
          </a:r>
          <a:r>
            <a:rPr lang="en-IN" sz="2000" b="1" dirty="0" smtClean="0">
              <a:latin typeface="+mn-lt"/>
            </a:rPr>
            <a:t>labelled </a:t>
          </a:r>
          <a:r>
            <a:rPr lang="en-IN" sz="2000" b="1" dirty="0">
              <a:latin typeface="+mn-lt"/>
            </a:rPr>
            <a:t>data, the challenge was </a:t>
          </a:r>
          <a:r>
            <a:rPr lang="en-IN" sz="2000" b="1" u="sng" dirty="0">
              <a:latin typeface="+mn-lt"/>
            </a:rPr>
            <a:t>detection of patient</a:t>
          </a:r>
          <a:r>
            <a:rPr lang="en-IN" sz="2000" b="1" dirty="0">
              <a:latin typeface="+mn-lt"/>
            </a:rPr>
            <a:t> from the </a:t>
          </a:r>
          <a:r>
            <a:rPr lang="en-IN" sz="2000" b="1" u="sng" dirty="0">
              <a:latin typeface="+mn-lt"/>
            </a:rPr>
            <a:t>frame</a:t>
          </a:r>
          <a:r>
            <a:rPr lang="en-IN" sz="2000" b="1" dirty="0">
              <a:latin typeface="+mn-lt"/>
            </a:rPr>
            <a:t>. Detection is </a:t>
          </a:r>
          <a:r>
            <a:rPr lang="en-IN" sz="2000" b="1" u="sng" dirty="0">
              <a:latin typeface="+mn-lt"/>
            </a:rPr>
            <a:t>difficult</a:t>
          </a:r>
          <a:r>
            <a:rPr lang="en-IN" sz="2000" b="1" dirty="0">
              <a:latin typeface="+mn-lt"/>
            </a:rPr>
            <a:t> because so </a:t>
          </a:r>
          <a:r>
            <a:rPr lang="en-IN" sz="2000" b="1" u="sng" dirty="0">
              <a:latin typeface="+mn-lt"/>
            </a:rPr>
            <a:t>many types of person</a:t>
          </a:r>
          <a:r>
            <a:rPr lang="en-IN" sz="2000" b="1" dirty="0">
              <a:latin typeface="+mn-lt"/>
            </a:rPr>
            <a:t> available in the frame.</a:t>
          </a:r>
        </a:p>
        <a:p>
          <a:pPr algn="just"/>
          <a:endParaRPr lang="en-IN" sz="1600" b="1" dirty="0">
            <a:latin typeface="+mn-lt"/>
          </a:endParaRPr>
        </a:p>
        <a:p>
          <a:pPr algn="just"/>
          <a:r>
            <a:rPr lang="en-IN" sz="2000" b="1" dirty="0">
              <a:latin typeface="+mn-lt"/>
            </a:rPr>
            <a:t>For </a:t>
          </a:r>
          <a:r>
            <a:rPr lang="en-IN" sz="2000" b="1" u="sng" dirty="0">
              <a:latin typeface="+mn-lt"/>
            </a:rPr>
            <a:t>motion detection</a:t>
          </a:r>
          <a:r>
            <a:rPr lang="en-IN" sz="2000" b="1" dirty="0">
              <a:latin typeface="+mn-lt"/>
            </a:rPr>
            <a:t> in scene the challenge is </a:t>
          </a:r>
          <a:r>
            <a:rPr lang="en-IN" sz="2000" b="1" u="sng" dirty="0">
              <a:latin typeface="+mn-lt"/>
            </a:rPr>
            <a:t>so many moving objects</a:t>
          </a:r>
          <a:r>
            <a:rPr lang="en-IN" sz="2000" b="1" dirty="0">
              <a:latin typeface="+mn-lt"/>
            </a:rPr>
            <a:t> available in the frame e.g. ECG machine. The motion done by these machines is also captured by algorithm so, </a:t>
          </a:r>
          <a:r>
            <a:rPr lang="en-IN" sz="2000" b="1" u="sng" dirty="0">
              <a:latin typeface="+mn-lt"/>
            </a:rPr>
            <a:t>only patient movements detection</a:t>
          </a:r>
          <a:r>
            <a:rPr lang="en-IN" sz="2000" b="1" u="none" dirty="0">
              <a:latin typeface="+mn-lt"/>
            </a:rPr>
            <a:t> is difficult</a:t>
          </a:r>
        </a:p>
        <a:p>
          <a:pPr algn="just"/>
          <a:endParaRPr lang="en-IN" sz="1600" b="1" u="none" dirty="0">
            <a:latin typeface="+mn-lt"/>
          </a:endParaRPr>
        </a:p>
        <a:p>
          <a:pPr algn="just"/>
          <a:r>
            <a:rPr lang="en-IN" sz="2000" b="1" u="sng" dirty="0">
              <a:latin typeface="+mn-lt"/>
            </a:rPr>
            <a:t>Coordination</a:t>
          </a:r>
          <a:r>
            <a:rPr lang="en-IN" sz="2000" b="1" u="none" dirty="0">
              <a:latin typeface="+mn-lt"/>
            </a:rPr>
            <a:t> between the </a:t>
          </a:r>
          <a:r>
            <a:rPr lang="en-IN" sz="2000" b="1" u="none" dirty="0" smtClean="0">
              <a:latin typeface="+mn-lt"/>
            </a:rPr>
            <a:t>existing </a:t>
          </a:r>
          <a:r>
            <a:rPr lang="en-IN" sz="2000" b="1" u="none" dirty="0">
              <a:latin typeface="+mn-lt"/>
            </a:rPr>
            <a:t>TeleICU system and our System</a:t>
          </a:r>
        </a:p>
        <a:p>
          <a:pPr algn="just"/>
          <a:endParaRPr lang="en-IN" sz="1600" b="1" u="none" dirty="0">
            <a:latin typeface="+mn-lt"/>
          </a:endParaRPr>
        </a:p>
        <a:p>
          <a:pPr algn="just"/>
          <a:r>
            <a:rPr lang="en-IN" sz="2000" b="1" u="sng" dirty="0">
              <a:latin typeface="+mn-lt"/>
            </a:rPr>
            <a:t>High Accuracy</a:t>
          </a:r>
          <a:r>
            <a:rPr lang="en-IN" sz="2000" b="1" u="none" dirty="0">
              <a:latin typeface="+mn-lt"/>
            </a:rPr>
            <a:t> &amp; </a:t>
          </a:r>
          <a:r>
            <a:rPr lang="en-IN" sz="2000" b="1" u="sng" dirty="0">
              <a:latin typeface="+mn-lt"/>
            </a:rPr>
            <a:t>Timing of prediction</a:t>
          </a:r>
          <a:r>
            <a:rPr lang="en-IN" sz="2000" b="1" u="none" dirty="0">
              <a:latin typeface="+mn-lt"/>
            </a:rPr>
            <a:t> needs more focus.</a:t>
          </a:r>
        </a:p>
      </dgm:t>
    </dgm:pt>
    <dgm:pt modelId="{06F04CE8-2761-4B07-9E05-39B67F13BC4D}" type="parTrans" cxnId="{5D6BFE92-C89E-4751-98B3-FB048D6300F9}">
      <dgm:prSet/>
      <dgm:spPr/>
      <dgm:t>
        <a:bodyPr/>
        <a:lstStyle/>
        <a:p>
          <a:endParaRPr lang="en-IN"/>
        </a:p>
      </dgm:t>
    </dgm:pt>
    <dgm:pt modelId="{B68E775D-0127-4EE0-90F0-D11AE51FE757}" type="sibTrans" cxnId="{5D6BFE92-C89E-4751-98B3-FB048D6300F9}">
      <dgm:prSet/>
      <dgm:spPr/>
      <dgm:t>
        <a:bodyPr/>
        <a:lstStyle/>
        <a:p>
          <a:endParaRPr lang="en-IN"/>
        </a:p>
      </dgm:t>
    </dgm:pt>
    <dgm:pt modelId="{9FBF0946-66A4-48BB-A111-5F2CAF56C2AB}" type="pres">
      <dgm:prSet presAssocID="{A0786FEC-C3FC-4C96-A0CC-656CA07D2E5F}" presName="diagram" presStyleCnt="0">
        <dgm:presLayoutVars>
          <dgm:dir/>
          <dgm:resizeHandles val="exact"/>
        </dgm:presLayoutVars>
      </dgm:prSet>
      <dgm:spPr/>
      <dgm:t>
        <a:bodyPr/>
        <a:lstStyle/>
        <a:p>
          <a:endParaRPr lang="en-IN"/>
        </a:p>
      </dgm:t>
    </dgm:pt>
    <dgm:pt modelId="{D2A6274B-8077-4A2B-BF9C-8AE338F29465}" type="pres">
      <dgm:prSet presAssocID="{8037BCAD-33C6-49C7-99EC-D3977CC3E3B4}" presName="node" presStyleLbl="node1" presStyleIdx="0" presStyleCnt="1" custScaleX="100098" custScaleY="103753" custLinFactNeighborX="-49" custLinFactNeighborY="-10030">
        <dgm:presLayoutVars>
          <dgm:bulletEnabled val="1"/>
        </dgm:presLayoutVars>
      </dgm:prSet>
      <dgm:spPr/>
      <dgm:t>
        <a:bodyPr/>
        <a:lstStyle/>
        <a:p>
          <a:endParaRPr lang="en-IN"/>
        </a:p>
      </dgm:t>
    </dgm:pt>
  </dgm:ptLst>
  <dgm:cxnLst>
    <dgm:cxn modelId="{0DB64EC1-D741-448E-9026-CF2D3987E0B4}" type="presOf" srcId="{A0786FEC-C3FC-4C96-A0CC-656CA07D2E5F}" destId="{9FBF0946-66A4-48BB-A111-5F2CAF56C2AB}" srcOrd="0" destOrd="0" presId="urn:microsoft.com/office/officeart/2005/8/layout/default"/>
    <dgm:cxn modelId="{71C9E6C5-D8A8-4AFE-BC0C-D6E41AC24393}" type="presOf" srcId="{8037BCAD-33C6-49C7-99EC-D3977CC3E3B4}" destId="{D2A6274B-8077-4A2B-BF9C-8AE338F29465}" srcOrd="0" destOrd="0" presId="urn:microsoft.com/office/officeart/2005/8/layout/default"/>
    <dgm:cxn modelId="{5D6BFE92-C89E-4751-98B3-FB048D6300F9}" srcId="{A0786FEC-C3FC-4C96-A0CC-656CA07D2E5F}" destId="{8037BCAD-33C6-49C7-99EC-D3977CC3E3B4}" srcOrd="0" destOrd="0" parTransId="{06F04CE8-2761-4B07-9E05-39B67F13BC4D}" sibTransId="{B68E775D-0127-4EE0-90F0-D11AE51FE757}"/>
    <dgm:cxn modelId="{5405E9EB-7A47-4D2D-A9DD-DA3889CA1DB6}" type="presParOf" srcId="{9FBF0946-66A4-48BB-A111-5F2CAF56C2AB}" destId="{D2A6274B-8077-4A2B-BF9C-8AE338F29465}"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D1853F4-5783-4571-88F3-F2AA37AABFA5}"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IN"/>
        </a:p>
      </dgm:t>
    </dgm:pt>
    <dgm:pt modelId="{8C63651B-44EB-44AE-9CF2-C3F10B8A1669}">
      <dgm:prSet phldrT="[Text]"/>
      <dgm:spPr/>
      <dgm:t>
        <a:bodyPr/>
        <a:lstStyle/>
        <a:p>
          <a:r>
            <a:rPr lang="en-IN" b="1" dirty="0" smtClean="0"/>
            <a:t>Collection of video data from various YouTube videos</a:t>
          </a:r>
          <a:endParaRPr lang="en-IN" b="1" dirty="0"/>
        </a:p>
      </dgm:t>
    </dgm:pt>
    <dgm:pt modelId="{3F9D6E88-3B9C-4B9B-805A-6FF7A41BD598}" type="parTrans" cxnId="{454AABD5-ABD0-4042-AC79-0BE12A1F4621}">
      <dgm:prSet/>
      <dgm:spPr/>
      <dgm:t>
        <a:bodyPr/>
        <a:lstStyle/>
        <a:p>
          <a:endParaRPr lang="en-IN"/>
        </a:p>
      </dgm:t>
    </dgm:pt>
    <dgm:pt modelId="{A8841E45-732C-4B51-AEE1-E8B69FA617AE}" type="sibTrans" cxnId="{454AABD5-ABD0-4042-AC79-0BE12A1F4621}">
      <dgm:prSet/>
      <dgm:spPr/>
      <dgm:t>
        <a:bodyPr/>
        <a:lstStyle/>
        <a:p>
          <a:endParaRPr lang="en-IN"/>
        </a:p>
      </dgm:t>
    </dgm:pt>
    <dgm:pt modelId="{8B5097A4-5C25-4430-BECE-21E6A985CF9C}">
      <dgm:prSet phldrT="[Text]"/>
      <dgm:spPr/>
      <dgm:t>
        <a:bodyPr/>
        <a:lstStyle/>
        <a:p>
          <a:r>
            <a:rPr lang="en-IN" b="1" dirty="0" smtClean="0"/>
            <a:t>Cleaning of Unwanted frames</a:t>
          </a:r>
          <a:endParaRPr lang="en-IN" b="1" dirty="0"/>
        </a:p>
      </dgm:t>
    </dgm:pt>
    <dgm:pt modelId="{6577A4C9-BB3C-4416-B2F8-7E70B1F9BC51}" type="parTrans" cxnId="{77C37D56-31BD-4C15-9F7E-D60342CFB77D}">
      <dgm:prSet/>
      <dgm:spPr/>
      <dgm:t>
        <a:bodyPr/>
        <a:lstStyle/>
        <a:p>
          <a:endParaRPr lang="en-IN"/>
        </a:p>
      </dgm:t>
    </dgm:pt>
    <dgm:pt modelId="{D19C2D9F-EF43-4B18-B6F1-9D084FCA96C5}" type="sibTrans" cxnId="{77C37D56-31BD-4C15-9F7E-D60342CFB77D}">
      <dgm:prSet/>
      <dgm:spPr/>
      <dgm:t>
        <a:bodyPr/>
        <a:lstStyle/>
        <a:p>
          <a:endParaRPr lang="en-IN"/>
        </a:p>
      </dgm:t>
    </dgm:pt>
    <dgm:pt modelId="{F5F4970E-A3D3-43A5-857A-74CB3C66DA0F}">
      <dgm:prSet phldrT="[Text]"/>
      <dgm:spPr/>
      <dgm:t>
        <a:bodyPr/>
        <a:lstStyle/>
        <a:p>
          <a:r>
            <a:rPr lang="en-IN" b="1" dirty="0" smtClean="0"/>
            <a:t>Label Generation for supervised learning</a:t>
          </a:r>
          <a:endParaRPr lang="en-IN" b="1" dirty="0"/>
        </a:p>
      </dgm:t>
    </dgm:pt>
    <dgm:pt modelId="{678C81F9-E43B-43BE-91B4-9AC1CCBCD5AC}" type="parTrans" cxnId="{50F7C8D7-A77C-4D78-BA3C-9AF8EB943F90}">
      <dgm:prSet/>
      <dgm:spPr/>
      <dgm:t>
        <a:bodyPr/>
        <a:lstStyle/>
        <a:p>
          <a:endParaRPr lang="en-IN"/>
        </a:p>
      </dgm:t>
    </dgm:pt>
    <dgm:pt modelId="{980AC64F-C4BB-4812-A636-1445F9DEA59B}" type="sibTrans" cxnId="{50F7C8D7-A77C-4D78-BA3C-9AF8EB943F90}">
      <dgm:prSet/>
      <dgm:spPr/>
      <dgm:t>
        <a:bodyPr/>
        <a:lstStyle/>
        <a:p>
          <a:endParaRPr lang="en-IN"/>
        </a:p>
      </dgm:t>
    </dgm:pt>
    <dgm:pt modelId="{DEC078AE-2F50-4F5B-86CB-C36F9E9E9727}">
      <dgm:prSet phldrT="[Text]"/>
      <dgm:spPr/>
      <dgm:t>
        <a:bodyPr/>
        <a:lstStyle/>
        <a:p>
          <a:r>
            <a:rPr lang="en-IN" b="1" dirty="0" smtClean="0"/>
            <a:t>Separation of test &amp; train</a:t>
          </a:r>
          <a:endParaRPr lang="en-IN" b="1" dirty="0"/>
        </a:p>
      </dgm:t>
    </dgm:pt>
    <dgm:pt modelId="{9BA8613B-DB74-45F0-AD6A-D9871B3950F2}" type="parTrans" cxnId="{3861E864-9D77-4D25-A679-F4DBD988718D}">
      <dgm:prSet/>
      <dgm:spPr/>
      <dgm:t>
        <a:bodyPr/>
        <a:lstStyle/>
        <a:p>
          <a:endParaRPr lang="en-IN"/>
        </a:p>
      </dgm:t>
    </dgm:pt>
    <dgm:pt modelId="{600B177C-4019-4C48-8BF9-3CD110B2A2E0}" type="sibTrans" cxnId="{3861E864-9D77-4D25-A679-F4DBD988718D}">
      <dgm:prSet/>
      <dgm:spPr/>
      <dgm:t>
        <a:bodyPr/>
        <a:lstStyle/>
        <a:p>
          <a:endParaRPr lang="en-IN"/>
        </a:p>
      </dgm:t>
    </dgm:pt>
    <dgm:pt modelId="{E084D85E-D8A5-448E-8460-2FD0BC93B43E}">
      <dgm:prSet phldrT="[Text]"/>
      <dgm:spPr/>
      <dgm:t>
        <a:bodyPr/>
        <a:lstStyle/>
        <a:p>
          <a:r>
            <a:rPr lang="en-IN" b="1" dirty="0" smtClean="0"/>
            <a:t>Storing for model generation &amp; reusing</a:t>
          </a:r>
          <a:endParaRPr lang="en-IN" b="1" dirty="0"/>
        </a:p>
      </dgm:t>
    </dgm:pt>
    <dgm:pt modelId="{2D75CD99-2C77-458F-8546-57D0080A136D}" type="parTrans" cxnId="{B32461FF-7114-47BC-8649-74459DC64990}">
      <dgm:prSet/>
      <dgm:spPr/>
      <dgm:t>
        <a:bodyPr/>
        <a:lstStyle/>
        <a:p>
          <a:endParaRPr lang="en-IN"/>
        </a:p>
      </dgm:t>
    </dgm:pt>
    <dgm:pt modelId="{74C51982-9DC2-4571-8A36-CD50BFE52195}" type="sibTrans" cxnId="{B32461FF-7114-47BC-8649-74459DC64990}">
      <dgm:prSet/>
      <dgm:spPr>
        <a:noFill/>
      </dgm:spPr>
      <dgm:t>
        <a:bodyPr/>
        <a:lstStyle/>
        <a:p>
          <a:endParaRPr lang="en-IN"/>
        </a:p>
      </dgm:t>
    </dgm:pt>
    <dgm:pt modelId="{55114F3D-4A90-48B4-8875-42A5C297BCF7}" type="pres">
      <dgm:prSet presAssocID="{CD1853F4-5783-4571-88F3-F2AA37AABFA5}" presName="cycle" presStyleCnt="0">
        <dgm:presLayoutVars>
          <dgm:dir/>
          <dgm:resizeHandles val="exact"/>
        </dgm:presLayoutVars>
      </dgm:prSet>
      <dgm:spPr/>
      <dgm:t>
        <a:bodyPr/>
        <a:lstStyle/>
        <a:p>
          <a:endParaRPr lang="en-IN"/>
        </a:p>
      </dgm:t>
    </dgm:pt>
    <dgm:pt modelId="{0139A2B2-C69E-4918-9CD0-E1D4E4626CF4}" type="pres">
      <dgm:prSet presAssocID="{8C63651B-44EB-44AE-9CF2-C3F10B8A1669}" presName="node" presStyleLbl="node1" presStyleIdx="0" presStyleCnt="5">
        <dgm:presLayoutVars>
          <dgm:bulletEnabled val="1"/>
        </dgm:presLayoutVars>
      </dgm:prSet>
      <dgm:spPr/>
      <dgm:t>
        <a:bodyPr/>
        <a:lstStyle/>
        <a:p>
          <a:endParaRPr lang="en-IN"/>
        </a:p>
      </dgm:t>
    </dgm:pt>
    <dgm:pt modelId="{6491C750-5EEE-4E72-A62A-6AA9CAF11BB2}" type="pres">
      <dgm:prSet presAssocID="{A8841E45-732C-4B51-AEE1-E8B69FA617AE}" presName="sibTrans" presStyleLbl="sibTrans2D1" presStyleIdx="0" presStyleCnt="5"/>
      <dgm:spPr/>
      <dgm:t>
        <a:bodyPr/>
        <a:lstStyle/>
        <a:p>
          <a:endParaRPr lang="en-IN"/>
        </a:p>
      </dgm:t>
    </dgm:pt>
    <dgm:pt modelId="{FD9B9574-280A-46D8-9D86-7625DB063076}" type="pres">
      <dgm:prSet presAssocID="{A8841E45-732C-4B51-AEE1-E8B69FA617AE}" presName="connectorText" presStyleLbl="sibTrans2D1" presStyleIdx="0" presStyleCnt="5"/>
      <dgm:spPr/>
      <dgm:t>
        <a:bodyPr/>
        <a:lstStyle/>
        <a:p>
          <a:endParaRPr lang="en-IN"/>
        </a:p>
      </dgm:t>
    </dgm:pt>
    <dgm:pt modelId="{78B9B49A-6AFD-420B-8CFF-5F7873CE1AF1}" type="pres">
      <dgm:prSet presAssocID="{8B5097A4-5C25-4430-BECE-21E6A985CF9C}" presName="node" presStyleLbl="node1" presStyleIdx="1" presStyleCnt="5">
        <dgm:presLayoutVars>
          <dgm:bulletEnabled val="1"/>
        </dgm:presLayoutVars>
      </dgm:prSet>
      <dgm:spPr/>
      <dgm:t>
        <a:bodyPr/>
        <a:lstStyle/>
        <a:p>
          <a:endParaRPr lang="en-IN"/>
        </a:p>
      </dgm:t>
    </dgm:pt>
    <dgm:pt modelId="{D5FDF99C-C91D-46EC-81F0-6A365C811C96}" type="pres">
      <dgm:prSet presAssocID="{D19C2D9F-EF43-4B18-B6F1-9D084FCA96C5}" presName="sibTrans" presStyleLbl="sibTrans2D1" presStyleIdx="1" presStyleCnt="5"/>
      <dgm:spPr/>
      <dgm:t>
        <a:bodyPr/>
        <a:lstStyle/>
        <a:p>
          <a:endParaRPr lang="en-IN"/>
        </a:p>
      </dgm:t>
    </dgm:pt>
    <dgm:pt modelId="{69B50823-DD3B-41C2-801F-9F8B331EA540}" type="pres">
      <dgm:prSet presAssocID="{D19C2D9F-EF43-4B18-B6F1-9D084FCA96C5}" presName="connectorText" presStyleLbl="sibTrans2D1" presStyleIdx="1" presStyleCnt="5"/>
      <dgm:spPr/>
      <dgm:t>
        <a:bodyPr/>
        <a:lstStyle/>
        <a:p>
          <a:endParaRPr lang="en-IN"/>
        </a:p>
      </dgm:t>
    </dgm:pt>
    <dgm:pt modelId="{FFC9DE9A-F251-488C-8248-EB0F27D793BE}" type="pres">
      <dgm:prSet presAssocID="{F5F4970E-A3D3-43A5-857A-74CB3C66DA0F}" presName="node" presStyleLbl="node1" presStyleIdx="2" presStyleCnt="5">
        <dgm:presLayoutVars>
          <dgm:bulletEnabled val="1"/>
        </dgm:presLayoutVars>
      </dgm:prSet>
      <dgm:spPr/>
      <dgm:t>
        <a:bodyPr/>
        <a:lstStyle/>
        <a:p>
          <a:endParaRPr lang="en-IN"/>
        </a:p>
      </dgm:t>
    </dgm:pt>
    <dgm:pt modelId="{8D781180-C086-44EC-AC32-1A130275A0A0}" type="pres">
      <dgm:prSet presAssocID="{980AC64F-C4BB-4812-A636-1445F9DEA59B}" presName="sibTrans" presStyleLbl="sibTrans2D1" presStyleIdx="2" presStyleCnt="5"/>
      <dgm:spPr/>
      <dgm:t>
        <a:bodyPr/>
        <a:lstStyle/>
        <a:p>
          <a:endParaRPr lang="en-IN"/>
        </a:p>
      </dgm:t>
    </dgm:pt>
    <dgm:pt modelId="{D070CAB6-6EC4-4E00-8274-02EADA863925}" type="pres">
      <dgm:prSet presAssocID="{980AC64F-C4BB-4812-A636-1445F9DEA59B}" presName="connectorText" presStyleLbl="sibTrans2D1" presStyleIdx="2" presStyleCnt="5"/>
      <dgm:spPr/>
      <dgm:t>
        <a:bodyPr/>
        <a:lstStyle/>
        <a:p>
          <a:endParaRPr lang="en-IN"/>
        </a:p>
      </dgm:t>
    </dgm:pt>
    <dgm:pt modelId="{F1411BE8-40AA-4CDD-A521-EA14666E7D7E}" type="pres">
      <dgm:prSet presAssocID="{DEC078AE-2F50-4F5B-86CB-C36F9E9E9727}" presName="node" presStyleLbl="node1" presStyleIdx="3" presStyleCnt="5">
        <dgm:presLayoutVars>
          <dgm:bulletEnabled val="1"/>
        </dgm:presLayoutVars>
      </dgm:prSet>
      <dgm:spPr/>
      <dgm:t>
        <a:bodyPr/>
        <a:lstStyle/>
        <a:p>
          <a:endParaRPr lang="en-IN"/>
        </a:p>
      </dgm:t>
    </dgm:pt>
    <dgm:pt modelId="{025084B3-7F07-487B-BDC8-589FD9365A9B}" type="pres">
      <dgm:prSet presAssocID="{600B177C-4019-4C48-8BF9-3CD110B2A2E0}" presName="sibTrans" presStyleLbl="sibTrans2D1" presStyleIdx="3" presStyleCnt="5"/>
      <dgm:spPr/>
      <dgm:t>
        <a:bodyPr/>
        <a:lstStyle/>
        <a:p>
          <a:endParaRPr lang="en-IN"/>
        </a:p>
      </dgm:t>
    </dgm:pt>
    <dgm:pt modelId="{013C05A5-8CB4-4903-BD04-3EA21BCCE582}" type="pres">
      <dgm:prSet presAssocID="{600B177C-4019-4C48-8BF9-3CD110B2A2E0}" presName="connectorText" presStyleLbl="sibTrans2D1" presStyleIdx="3" presStyleCnt="5"/>
      <dgm:spPr/>
      <dgm:t>
        <a:bodyPr/>
        <a:lstStyle/>
        <a:p>
          <a:endParaRPr lang="en-IN"/>
        </a:p>
      </dgm:t>
    </dgm:pt>
    <dgm:pt modelId="{06507567-8EEC-4C64-B771-BDFC4CD01C63}" type="pres">
      <dgm:prSet presAssocID="{E084D85E-D8A5-448E-8460-2FD0BC93B43E}" presName="node" presStyleLbl="node1" presStyleIdx="4" presStyleCnt="5">
        <dgm:presLayoutVars>
          <dgm:bulletEnabled val="1"/>
        </dgm:presLayoutVars>
      </dgm:prSet>
      <dgm:spPr/>
      <dgm:t>
        <a:bodyPr/>
        <a:lstStyle/>
        <a:p>
          <a:endParaRPr lang="en-IN"/>
        </a:p>
      </dgm:t>
    </dgm:pt>
    <dgm:pt modelId="{8F889489-3D42-4072-AF35-9A789B8554AF}" type="pres">
      <dgm:prSet presAssocID="{74C51982-9DC2-4571-8A36-CD50BFE52195}" presName="sibTrans" presStyleLbl="sibTrans2D1" presStyleIdx="4" presStyleCnt="5" custLinFactX="-100000" custLinFactY="43446" custLinFactNeighborX="-168181" custLinFactNeighborY="100000"/>
      <dgm:spPr/>
      <dgm:t>
        <a:bodyPr/>
        <a:lstStyle/>
        <a:p>
          <a:endParaRPr lang="en-IN"/>
        </a:p>
      </dgm:t>
    </dgm:pt>
    <dgm:pt modelId="{63C18E4F-18E0-4271-A48A-AD091A13138E}" type="pres">
      <dgm:prSet presAssocID="{74C51982-9DC2-4571-8A36-CD50BFE52195}" presName="connectorText" presStyleLbl="sibTrans2D1" presStyleIdx="4" presStyleCnt="5"/>
      <dgm:spPr/>
      <dgm:t>
        <a:bodyPr/>
        <a:lstStyle/>
        <a:p>
          <a:endParaRPr lang="en-IN"/>
        </a:p>
      </dgm:t>
    </dgm:pt>
  </dgm:ptLst>
  <dgm:cxnLst>
    <dgm:cxn modelId="{454AABD5-ABD0-4042-AC79-0BE12A1F4621}" srcId="{CD1853F4-5783-4571-88F3-F2AA37AABFA5}" destId="{8C63651B-44EB-44AE-9CF2-C3F10B8A1669}" srcOrd="0" destOrd="0" parTransId="{3F9D6E88-3B9C-4B9B-805A-6FF7A41BD598}" sibTransId="{A8841E45-732C-4B51-AEE1-E8B69FA617AE}"/>
    <dgm:cxn modelId="{85F2D243-112E-48A7-A76B-E8368FD6DB10}" type="presOf" srcId="{A8841E45-732C-4B51-AEE1-E8B69FA617AE}" destId="{6491C750-5EEE-4E72-A62A-6AA9CAF11BB2}" srcOrd="0" destOrd="0" presId="urn:microsoft.com/office/officeart/2005/8/layout/cycle2"/>
    <dgm:cxn modelId="{72844614-350B-42B7-9F98-3EF39FDF79A9}" type="presOf" srcId="{74C51982-9DC2-4571-8A36-CD50BFE52195}" destId="{8F889489-3D42-4072-AF35-9A789B8554AF}" srcOrd="0" destOrd="0" presId="urn:microsoft.com/office/officeart/2005/8/layout/cycle2"/>
    <dgm:cxn modelId="{50F7C8D7-A77C-4D78-BA3C-9AF8EB943F90}" srcId="{CD1853F4-5783-4571-88F3-F2AA37AABFA5}" destId="{F5F4970E-A3D3-43A5-857A-74CB3C66DA0F}" srcOrd="2" destOrd="0" parTransId="{678C81F9-E43B-43BE-91B4-9AC1CCBCD5AC}" sibTransId="{980AC64F-C4BB-4812-A636-1445F9DEA59B}"/>
    <dgm:cxn modelId="{E0C8A697-3028-46B7-A902-E0E56855CF43}" type="presOf" srcId="{CD1853F4-5783-4571-88F3-F2AA37AABFA5}" destId="{55114F3D-4A90-48B4-8875-42A5C297BCF7}" srcOrd="0" destOrd="0" presId="urn:microsoft.com/office/officeart/2005/8/layout/cycle2"/>
    <dgm:cxn modelId="{B32461FF-7114-47BC-8649-74459DC64990}" srcId="{CD1853F4-5783-4571-88F3-F2AA37AABFA5}" destId="{E084D85E-D8A5-448E-8460-2FD0BC93B43E}" srcOrd="4" destOrd="0" parTransId="{2D75CD99-2C77-458F-8546-57D0080A136D}" sibTransId="{74C51982-9DC2-4571-8A36-CD50BFE52195}"/>
    <dgm:cxn modelId="{C791FD31-1DC2-4AB2-8145-CFF34B3028E4}" type="presOf" srcId="{8B5097A4-5C25-4430-BECE-21E6A985CF9C}" destId="{78B9B49A-6AFD-420B-8CFF-5F7873CE1AF1}" srcOrd="0" destOrd="0" presId="urn:microsoft.com/office/officeart/2005/8/layout/cycle2"/>
    <dgm:cxn modelId="{3861E864-9D77-4D25-A679-F4DBD988718D}" srcId="{CD1853F4-5783-4571-88F3-F2AA37AABFA5}" destId="{DEC078AE-2F50-4F5B-86CB-C36F9E9E9727}" srcOrd="3" destOrd="0" parTransId="{9BA8613B-DB74-45F0-AD6A-D9871B3950F2}" sibTransId="{600B177C-4019-4C48-8BF9-3CD110B2A2E0}"/>
    <dgm:cxn modelId="{CE9FBC9E-F836-4B30-A39C-E9F5E0C74CD9}" type="presOf" srcId="{A8841E45-732C-4B51-AEE1-E8B69FA617AE}" destId="{FD9B9574-280A-46D8-9D86-7625DB063076}" srcOrd="1" destOrd="0" presId="urn:microsoft.com/office/officeart/2005/8/layout/cycle2"/>
    <dgm:cxn modelId="{77C37D56-31BD-4C15-9F7E-D60342CFB77D}" srcId="{CD1853F4-5783-4571-88F3-F2AA37AABFA5}" destId="{8B5097A4-5C25-4430-BECE-21E6A985CF9C}" srcOrd="1" destOrd="0" parTransId="{6577A4C9-BB3C-4416-B2F8-7E70B1F9BC51}" sibTransId="{D19C2D9F-EF43-4B18-B6F1-9D084FCA96C5}"/>
    <dgm:cxn modelId="{219D00F3-C899-49AA-A125-D559FB1BE3F8}" type="presOf" srcId="{8C63651B-44EB-44AE-9CF2-C3F10B8A1669}" destId="{0139A2B2-C69E-4918-9CD0-E1D4E4626CF4}" srcOrd="0" destOrd="0" presId="urn:microsoft.com/office/officeart/2005/8/layout/cycle2"/>
    <dgm:cxn modelId="{F26A2D9D-E450-464C-9020-1D79E5A45247}" type="presOf" srcId="{600B177C-4019-4C48-8BF9-3CD110B2A2E0}" destId="{013C05A5-8CB4-4903-BD04-3EA21BCCE582}" srcOrd="1" destOrd="0" presId="urn:microsoft.com/office/officeart/2005/8/layout/cycle2"/>
    <dgm:cxn modelId="{9CC76801-B071-4FCC-AE3F-29A24C211CCB}" type="presOf" srcId="{DEC078AE-2F50-4F5B-86CB-C36F9E9E9727}" destId="{F1411BE8-40AA-4CDD-A521-EA14666E7D7E}" srcOrd="0" destOrd="0" presId="urn:microsoft.com/office/officeart/2005/8/layout/cycle2"/>
    <dgm:cxn modelId="{29B6E0C0-BE5C-49BA-BD21-F3BD9D3908DB}" type="presOf" srcId="{980AC64F-C4BB-4812-A636-1445F9DEA59B}" destId="{D070CAB6-6EC4-4E00-8274-02EADA863925}" srcOrd="1" destOrd="0" presId="urn:microsoft.com/office/officeart/2005/8/layout/cycle2"/>
    <dgm:cxn modelId="{EB54C11F-73FF-44B9-B2F8-907D965D4F4B}" type="presOf" srcId="{600B177C-4019-4C48-8BF9-3CD110B2A2E0}" destId="{025084B3-7F07-487B-BDC8-589FD9365A9B}" srcOrd="0" destOrd="0" presId="urn:microsoft.com/office/officeart/2005/8/layout/cycle2"/>
    <dgm:cxn modelId="{B8A48F48-6607-4C39-8BB4-081FCBF91CC8}" type="presOf" srcId="{E084D85E-D8A5-448E-8460-2FD0BC93B43E}" destId="{06507567-8EEC-4C64-B771-BDFC4CD01C63}" srcOrd="0" destOrd="0" presId="urn:microsoft.com/office/officeart/2005/8/layout/cycle2"/>
    <dgm:cxn modelId="{964B8DB8-C064-4610-B948-4A1CA1385948}" type="presOf" srcId="{F5F4970E-A3D3-43A5-857A-74CB3C66DA0F}" destId="{FFC9DE9A-F251-488C-8248-EB0F27D793BE}" srcOrd="0" destOrd="0" presId="urn:microsoft.com/office/officeart/2005/8/layout/cycle2"/>
    <dgm:cxn modelId="{CB62A61E-7CD3-4F9F-8607-BE72FC552FA1}" type="presOf" srcId="{D19C2D9F-EF43-4B18-B6F1-9D084FCA96C5}" destId="{D5FDF99C-C91D-46EC-81F0-6A365C811C96}" srcOrd="0" destOrd="0" presId="urn:microsoft.com/office/officeart/2005/8/layout/cycle2"/>
    <dgm:cxn modelId="{5A6F5F7D-A579-4F83-AF95-29E933343939}" type="presOf" srcId="{74C51982-9DC2-4571-8A36-CD50BFE52195}" destId="{63C18E4F-18E0-4271-A48A-AD091A13138E}" srcOrd="1" destOrd="0" presId="urn:microsoft.com/office/officeart/2005/8/layout/cycle2"/>
    <dgm:cxn modelId="{7F550D70-6EE7-45FC-B3B4-3E52D9EA067C}" type="presOf" srcId="{980AC64F-C4BB-4812-A636-1445F9DEA59B}" destId="{8D781180-C086-44EC-AC32-1A130275A0A0}" srcOrd="0" destOrd="0" presId="urn:microsoft.com/office/officeart/2005/8/layout/cycle2"/>
    <dgm:cxn modelId="{1A746DCB-ECE4-4756-9F16-447E93169F9C}" type="presOf" srcId="{D19C2D9F-EF43-4B18-B6F1-9D084FCA96C5}" destId="{69B50823-DD3B-41C2-801F-9F8B331EA540}" srcOrd="1" destOrd="0" presId="urn:microsoft.com/office/officeart/2005/8/layout/cycle2"/>
    <dgm:cxn modelId="{069D42D9-E8FB-4B0C-B52E-63FD583867A1}" type="presParOf" srcId="{55114F3D-4A90-48B4-8875-42A5C297BCF7}" destId="{0139A2B2-C69E-4918-9CD0-E1D4E4626CF4}" srcOrd="0" destOrd="0" presId="urn:microsoft.com/office/officeart/2005/8/layout/cycle2"/>
    <dgm:cxn modelId="{A7273857-44E9-4817-BAC1-076B182310EF}" type="presParOf" srcId="{55114F3D-4A90-48B4-8875-42A5C297BCF7}" destId="{6491C750-5EEE-4E72-A62A-6AA9CAF11BB2}" srcOrd="1" destOrd="0" presId="urn:microsoft.com/office/officeart/2005/8/layout/cycle2"/>
    <dgm:cxn modelId="{6A5926A5-0058-4883-8A48-3AAB2CE43F62}" type="presParOf" srcId="{6491C750-5EEE-4E72-A62A-6AA9CAF11BB2}" destId="{FD9B9574-280A-46D8-9D86-7625DB063076}" srcOrd="0" destOrd="0" presId="urn:microsoft.com/office/officeart/2005/8/layout/cycle2"/>
    <dgm:cxn modelId="{4A60BE69-950A-4E18-A01C-7C2038E403F4}" type="presParOf" srcId="{55114F3D-4A90-48B4-8875-42A5C297BCF7}" destId="{78B9B49A-6AFD-420B-8CFF-5F7873CE1AF1}" srcOrd="2" destOrd="0" presId="urn:microsoft.com/office/officeart/2005/8/layout/cycle2"/>
    <dgm:cxn modelId="{9CE01855-02EA-44ED-AB2A-4A0FCA5DD5BC}" type="presParOf" srcId="{55114F3D-4A90-48B4-8875-42A5C297BCF7}" destId="{D5FDF99C-C91D-46EC-81F0-6A365C811C96}" srcOrd="3" destOrd="0" presId="urn:microsoft.com/office/officeart/2005/8/layout/cycle2"/>
    <dgm:cxn modelId="{82691243-C855-411B-8C53-7CB5A016D117}" type="presParOf" srcId="{D5FDF99C-C91D-46EC-81F0-6A365C811C96}" destId="{69B50823-DD3B-41C2-801F-9F8B331EA540}" srcOrd="0" destOrd="0" presId="urn:microsoft.com/office/officeart/2005/8/layout/cycle2"/>
    <dgm:cxn modelId="{E2DD155A-9997-4FB5-B6F6-A0EB82A92903}" type="presParOf" srcId="{55114F3D-4A90-48B4-8875-42A5C297BCF7}" destId="{FFC9DE9A-F251-488C-8248-EB0F27D793BE}" srcOrd="4" destOrd="0" presId="urn:microsoft.com/office/officeart/2005/8/layout/cycle2"/>
    <dgm:cxn modelId="{0E74BFCE-4086-4C9B-A4AA-411CEE248C09}" type="presParOf" srcId="{55114F3D-4A90-48B4-8875-42A5C297BCF7}" destId="{8D781180-C086-44EC-AC32-1A130275A0A0}" srcOrd="5" destOrd="0" presId="urn:microsoft.com/office/officeart/2005/8/layout/cycle2"/>
    <dgm:cxn modelId="{D33AA83C-8AFA-4AA6-821B-10589915EEAC}" type="presParOf" srcId="{8D781180-C086-44EC-AC32-1A130275A0A0}" destId="{D070CAB6-6EC4-4E00-8274-02EADA863925}" srcOrd="0" destOrd="0" presId="urn:microsoft.com/office/officeart/2005/8/layout/cycle2"/>
    <dgm:cxn modelId="{A0FE8FB2-DC75-414B-858A-A1A261AE2711}" type="presParOf" srcId="{55114F3D-4A90-48B4-8875-42A5C297BCF7}" destId="{F1411BE8-40AA-4CDD-A521-EA14666E7D7E}" srcOrd="6" destOrd="0" presId="urn:microsoft.com/office/officeart/2005/8/layout/cycle2"/>
    <dgm:cxn modelId="{455AB2F1-5DA1-4C74-B5CF-4ECD344EAD60}" type="presParOf" srcId="{55114F3D-4A90-48B4-8875-42A5C297BCF7}" destId="{025084B3-7F07-487B-BDC8-589FD9365A9B}" srcOrd="7" destOrd="0" presId="urn:microsoft.com/office/officeart/2005/8/layout/cycle2"/>
    <dgm:cxn modelId="{C358D068-22CC-496E-AE1C-D2891A08CEAA}" type="presParOf" srcId="{025084B3-7F07-487B-BDC8-589FD9365A9B}" destId="{013C05A5-8CB4-4903-BD04-3EA21BCCE582}" srcOrd="0" destOrd="0" presId="urn:microsoft.com/office/officeart/2005/8/layout/cycle2"/>
    <dgm:cxn modelId="{DD968D2C-A246-4896-B1E4-A52D93C7E1DC}" type="presParOf" srcId="{55114F3D-4A90-48B4-8875-42A5C297BCF7}" destId="{06507567-8EEC-4C64-B771-BDFC4CD01C63}" srcOrd="8" destOrd="0" presId="urn:microsoft.com/office/officeart/2005/8/layout/cycle2"/>
    <dgm:cxn modelId="{FBB38EB9-6D5B-4D6B-B74C-109EBE1412DD}" type="presParOf" srcId="{55114F3D-4A90-48B4-8875-42A5C297BCF7}" destId="{8F889489-3D42-4072-AF35-9A789B8554AF}" srcOrd="9" destOrd="0" presId="urn:microsoft.com/office/officeart/2005/8/layout/cycle2"/>
    <dgm:cxn modelId="{E177B573-A157-49F2-B1AF-AEDE5D17DD26}" type="presParOf" srcId="{8F889489-3D42-4072-AF35-9A789B8554AF}" destId="{63C18E4F-18E0-4271-A48A-AD091A13138E}"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A0786FEC-C3FC-4C96-A0CC-656CA07D2E5F}" type="doc">
      <dgm:prSet loTypeId="urn:microsoft.com/office/officeart/2005/8/layout/default" loCatId="list" qsTypeId="urn:microsoft.com/office/officeart/2005/8/quickstyle/simple5" qsCatId="simple" csTypeId="urn:microsoft.com/office/officeart/2005/8/colors/colorful1" csCatId="colorful" phldr="1"/>
      <dgm:spPr/>
      <dgm:t>
        <a:bodyPr/>
        <a:lstStyle/>
        <a:p>
          <a:endParaRPr lang="en-IN"/>
        </a:p>
      </dgm:t>
    </dgm:pt>
    <dgm:pt modelId="{8037BCAD-33C6-49C7-99EC-D3977CC3E3B4}">
      <dgm:prSet phldrT="[Text]" custT="1">
        <dgm:style>
          <a:lnRef idx="1">
            <a:schemeClr val="accent3"/>
          </a:lnRef>
          <a:fillRef idx="2">
            <a:schemeClr val="accent3"/>
          </a:fillRef>
          <a:effectRef idx="1">
            <a:schemeClr val="accent3"/>
          </a:effectRef>
          <a:fontRef idx="minor">
            <a:schemeClr val="dk1"/>
          </a:fontRef>
        </dgm:style>
      </dgm:prSet>
      <dgm:spPr/>
      <dgm:t>
        <a:bodyPr lIns="216000" tIns="360000" rIns="216000" bIns="288000" anchor="t" anchorCtr="0"/>
        <a:lstStyle/>
        <a:p>
          <a:pPr algn="l"/>
          <a:endParaRPr lang="en-IN" sz="1400" b="1" dirty="0">
            <a:latin typeface="Raleway" panose="020B0503030101060003" pitchFamily="34" charset="0"/>
          </a:endParaRPr>
        </a:p>
        <a:p>
          <a:pPr algn="just"/>
          <a:endParaRPr lang="en-IN" sz="1650" b="1" dirty="0">
            <a:latin typeface="Raleway" panose="020B0503030101060003" pitchFamily="34" charset="0"/>
          </a:endParaRPr>
        </a:p>
        <a:p>
          <a:pPr algn="just"/>
          <a:r>
            <a:rPr lang="en-IN" sz="1800" b="1" dirty="0">
              <a:latin typeface="+mn-lt"/>
            </a:rPr>
            <a:t>The working of system is divided mainly into 3 parts: </a:t>
          </a:r>
        </a:p>
        <a:p>
          <a:pPr algn="just"/>
          <a:r>
            <a:rPr lang="en-IN" sz="1800" b="1" dirty="0">
              <a:latin typeface="+mn-lt"/>
            </a:rPr>
            <a:t>1) Person Type Detection 2) Motion Detection &amp; 3) Event Handlers</a:t>
          </a:r>
        </a:p>
        <a:p>
          <a:pPr algn="just"/>
          <a:endParaRPr lang="en-IN" sz="700" b="1" dirty="0">
            <a:latin typeface="+mn-lt"/>
          </a:endParaRPr>
        </a:p>
        <a:p>
          <a:pPr algn="just"/>
          <a:r>
            <a:rPr lang="en-IN" sz="1800" b="1" u="sng" dirty="0">
              <a:latin typeface="+mn-lt"/>
            </a:rPr>
            <a:t>Person Type Detection</a:t>
          </a:r>
        </a:p>
        <a:p>
          <a:pPr algn="just"/>
          <a:r>
            <a:rPr lang="en-IN" sz="1800" b="1" dirty="0">
              <a:latin typeface="+mn-lt"/>
            </a:rPr>
            <a:t>	This module is starting point of the system. It will detect &amp; count the type of person present in the ICU room. Here, we are using deep learning network to train the model for prediction &amp; counting number of person. Now based on person present in the room priority of generating alarm &amp; system continuity will differ.</a:t>
          </a:r>
        </a:p>
        <a:p>
          <a:pPr algn="just"/>
          <a:endParaRPr lang="en-IN" sz="800" b="1" dirty="0">
            <a:latin typeface="Raleway" panose="020B0503030101060003" pitchFamily="34" charset="0"/>
          </a:endParaRPr>
        </a:p>
        <a:p>
          <a:pPr algn="just"/>
          <a:r>
            <a:rPr lang="en-IN" sz="1800" b="1" u="sng" dirty="0">
              <a:latin typeface="+mn-lt"/>
            </a:rPr>
            <a:t>Motion Detection</a:t>
          </a:r>
        </a:p>
        <a:p>
          <a:pPr algn="just"/>
          <a:r>
            <a:rPr lang="en-IN" sz="1800" b="1" u="none" dirty="0">
              <a:latin typeface="+mn-lt"/>
            </a:rPr>
            <a:t>	With the help of this module we are detecting any type of motion happens in the ICU room. Here, some </a:t>
          </a:r>
          <a:r>
            <a:rPr lang="en-IN" sz="1800" b="1" u="none" dirty="0" smtClean="0">
              <a:latin typeface="+mn-lt"/>
            </a:rPr>
            <a:t>unusual </a:t>
          </a:r>
          <a:r>
            <a:rPr lang="en-IN" sz="1800" b="1" u="none" dirty="0">
              <a:latin typeface="+mn-lt"/>
            </a:rPr>
            <a:t>motions are also detected so we put a ROI to detect the motion of patient. After motion is detected, we put a </a:t>
          </a:r>
          <a:r>
            <a:rPr lang="en-IN" sz="1800" b="1" u="none" dirty="0" smtClean="0">
              <a:latin typeface="+mn-lt"/>
            </a:rPr>
            <a:t>threshold </a:t>
          </a:r>
          <a:r>
            <a:rPr lang="en-IN" sz="1800" b="1" u="none" dirty="0">
              <a:latin typeface="+mn-lt"/>
            </a:rPr>
            <a:t>of 3 second to </a:t>
          </a:r>
          <a:r>
            <a:rPr lang="en-IN" sz="1800" b="1" u="none" dirty="0" smtClean="0">
              <a:latin typeface="+mn-lt"/>
            </a:rPr>
            <a:t>generate </a:t>
          </a:r>
          <a:r>
            <a:rPr lang="en-IN" sz="1800" b="1" u="none" dirty="0">
              <a:latin typeface="+mn-lt"/>
            </a:rPr>
            <a:t>notification of what type of motion is </a:t>
          </a:r>
          <a:r>
            <a:rPr lang="en-IN" sz="1800" b="1" u="none" dirty="0" smtClean="0">
              <a:latin typeface="+mn-lt"/>
            </a:rPr>
            <a:t>occurred. </a:t>
          </a:r>
          <a:r>
            <a:rPr lang="en-IN" sz="1800" b="1" u="none" dirty="0">
              <a:latin typeface="+mn-lt"/>
            </a:rPr>
            <a:t>For motion type detection we will deep learning.</a:t>
          </a:r>
        </a:p>
        <a:p>
          <a:pPr algn="just"/>
          <a:endParaRPr lang="en-IN" sz="700" b="1" u="none" dirty="0">
            <a:latin typeface="+mn-lt"/>
          </a:endParaRPr>
        </a:p>
        <a:p>
          <a:pPr algn="just"/>
          <a:r>
            <a:rPr lang="en-IN" sz="1800" b="1" u="sng" dirty="0">
              <a:latin typeface="+mn-lt"/>
            </a:rPr>
            <a:t>Event Handlers</a:t>
          </a:r>
        </a:p>
        <a:p>
          <a:pPr algn="just"/>
          <a:r>
            <a:rPr lang="en-IN" sz="1800" b="1" u="none" dirty="0">
              <a:latin typeface="+mn-lt"/>
            </a:rPr>
            <a:t>	This module is made for handling various type of events happens in the system. e.g. when patient is in some problem notification &amp; alert is </a:t>
          </a:r>
          <a:r>
            <a:rPr lang="en-IN" sz="1800" b="1" u="none" dirty="0" smtClean="0">
              <a:latin typeface="+mn-lt"/>
            </a:rPr>
            <a:t>generated </a:t>
          </a:r>
          <a:r>
            <a:rPr lang="en-IN" sz="1800" b="1" u="none" dirty="0">
              <a:latin typeface="+mn-lt"/>
            </a:rPr>
            <a:t>and displayed at control center etc.</a:t>
          </a:r>
        </a:p>
        <a:p>
          <a:pPr algn="just"/>
          <a:r>
            <a:rPr lang="en-IN" sz="1650" b="1" u="none" dirty="0">
              <a:latin typeface="+mn-lt"/>
            </a:rPr>
            <a:t> </a:t>
          </a:r>
          <a:endParaRPr lang="en-IN" sz="1650" b="1" dirty="0">
            <a:latin typeface="Raleway" panose="020B0503030101060003" pitchFamily="34" charset="0"/>
          </a:endParaRPr>
        </a:p>
        <a:p>
          <a:pPr algn="just"/>
          <a:r>
            <a:rPr lang="en-IN" sz="1650" b="1" dirty="0">
              <a:latin typeface="Raleway" panose="020B0503030101060003" pitchFamily="34" charset="0"/>
            </a:rPr>
            <a:t>	</a:t>
          </a:r>
          <a:endParaRPr lang="en-IN" sz="1650" b="1" dirty="0">
            <a:latin typeface="+mn-lt"/>
          </a:endParaRPr>
        </a:p>
      </dgm:t>
    </dgm:pt>
    <dgm:pt modelId="{06F04CE8-2761-4B07-9E05-39B67F13BC4D}" type="parTrans" cxnId="{5D6BFE92-C89E-4751-98B3-FB048D6300F9}">
      <dgm:prSet/>
      <dgm:spPr/>
      <dgm:t>
        <a:bodyPr/>
        <a:lstStyle/>
        <a:p>
          <a:endParaRPr lang="en-IN"/>
        </a:p>
      </dgm:t>
    </dgm:pt>
    <dgm:pt modelId="{B68E775D-0127-4EE0-90F0-D11AE51FE757}" type="sibTrans" cxnId="{5D6BFE92-C89E-4751-98B3-FB048D6300F9}">
      <dgm:prSet/>
      <dgm:spPr/>
      <dgm:t>
        <a:bodyPr/>
        <a:lstStyle/>
        <a:p>
          <a:endParaRPr lang="en-IN"/>
        </a:p>
      </dgm:t>
    </dgm:pt>
    <dgm:pt modelId="{9FBF0946-66A4-48BB-A111-5F2CAF56C2AB}" type="pres">
      <dgm:prSet presAssocID="{A0786FEC-C3FC-4C96-A0CC-656CA07D2E5F}" presName="diagram" presStyleCnt="0">
        <dgm:presLayoutVars>
          <dgm:dir/>
          <dgm:resizeHandles val="exact"/>
        </dgm:presLayoutVars>
      </dgm:prSet>
      <dgm:spPr/>
      <dgm:t>
        <a:bodyPr/>
        <a:lstStyle/>
        <a:p>
          <a:endParaRPr lang="en-IN"/>
        </a:p>
      </dgm:t>
    </dgm:pt>
    <dgm:pt modelId="{D2A6274B-8077-4A2B-BF9C-8AE338F29465}" type="pres">
      <dgm:prSet presAssocID="{8037BCAD-33C6-49C7-99EC-D3977CC3E3B4}" presName="node" presStyleLbl="node1" presStyleIdx="0" presStyleCnt="1" custScaleX="145042" custScaleY="174052" custLinFactNeighborX="4449" custLinFactNeighborY="366">
        <dgm:presLayoutVars>
          <dgm:bulletEnabled val="1"/>
        </dgm:presLayoutVars>
      </dgm:prSet>
      <dgm:spPr/>
      <dgm:t>
        <a:bodyPr/>
        <a:lstStyle/>
        <a:p>
          <a:endParaRPr lang="en-IN"/>
        </a:p>
      </dgm:t>
    </dgm:pt>
  </dgm:ptLst>
  <dgm:cxnLst>
    <dgm:cxn modelId="{4F59153C-E088-4F76-8EB4-4C239136C87F}" type="presOf" srcId="{8037BCAD-33C6-49C7-99EC-D3977CC3E3B4}" destId="{D2A6274B-8077-4A2B-BF9C-8AE338F29465}" srcOrd="0" destOrd="0" presId="urn:microsoft.com/office/officeart/2005/8/layout/default"/>
    <dgm:cxn modelId="{B01FFB9B-97C1-449C-A91E-6F7AB592F5CE}" type="presOf" srcId="{A0786FEC-C3FC-4C96-A0CC-656CA07D2E5F}" destId="{9FBF0946-66A4-48BB-A111-5F2CAF56C2AB}" srcOrd="0" destOrd="0" presId="urn:microsoft.com/office/officeart/2005/8/layout/default"/>
    <dgm:cxn modelId="{5D6BFE92-C89E-4751-98B3-FB048D6300F9}" srcId="{A0786FEC-C3FC-4C96-A0CC-656CA07D2E5F}" destId="{8037BCAD-33C6-49C7-99EC-D3977CC3E3B4}" srcOrd="0" destOrd="0" parTransId="{06F04CE8-2761-4B07-9E05-39B67F13BC4D}" sibTransId="{B68E775D-0127-4EE0-90F0-D11AE51FE757}"/>
    <dgm:cxn modelId="{4FED8144-8831-42CC-ADFA-43D4D12D7070}" type="presParOf" srcId="{9FBF0946-66A4-48BB-A111-5F2CAF56C2AB}" destId="{D2A6274B-8077-4A2B-BF9C-8AE338F29465}"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A0786FEC-C3FC-4C96-A0CC-656CA07D2E5F}" type="doc">
      <dgm:prSet loTypeId="urn:microsoft.com/office/officeart/2005/8/layout/default" loCatId="list" qsTypeId="urn:microsoft.com/office/officeart/2005/8/quickstyle/simple5" qsCatId="simple" csTypeId="urn:microsoft.com/office/officeart/2005/8/colors/colorful1" csCatId="colorful" phldr="1"/>
      <dgm:spPr/>
      <dgm:t>
        <a:bodyPr/>
        <a:lstStyle/>
        <a:p>
          <a:endParaRPr lang="en-IN"/>
        </a:p>
      </dgm:t>
    </dgm:pt>
    <dgm:pt modelId="{8037BCAD-33C6-49C7-99EC-D3977CC3E3B4}">
      <dgm:prSet phldrT="[Text]" custT="1">
        <dgm:style>
          <a:lnRef idx="1">
            <a:schemeClr val="accent1"/>
          </a:lnRef>
          <a:fillRef idx="2">
            <a:schemeClr val="accent1"/>
          </a:fillRef>
          <a:effectRef idx="1">
            <a:schemeClr val="accent1"/>
          </a:effectRef>
          <a:fontRef idx="minor">
            <a:schemeClr val="dk1"/>
          </a:fontRef>
        </dgm:style>
      </dgm:prSet>
      <dgm:spPr/>
      <dgm:t>
        <a:bodyPr lIns="216000" tIns="360000" rIns="216000" bIns="288000" anchor="t" anchorCtr="0"/>
        <a:lstStyle/>
        <a:p>
          <a:pPr algn="l"/>
          <a:endParaRPr lang="en-IN" sz="1650" b="1" dirty="0">
            <a:latin typeface="+mn-lt"/>
          </a:endParaRPr>
        </a:p>
        <a:p>
          <a:pPr algn="l"/>
          <a:endParaRPr lang="en-IN" sz="900" b="1" dirty="0">
            <a:latin typeface="+mn-lt"/>
          </a:endParaRPr>
        </a:p>
        <a:p>
          <a:pPr algn="just"/>
          <a:r>
            <a:rPr lang="en-IN" sz="1650" b="1" dirty="0">
              <a:latin typeface="+mn-lt"/>
            </a:rPr>
            <a:t>	</a:t>
          </a:r>
          <a:r>
            <a:rPr lang="en-IN" sz="2000" b="1" dirty="0">
              <a:latin typeface="+mn-lt"/>
            </a:rPr>
            <a:t>The project is detecting the type of person and motion of person and integrating it to the event handler which will notify on the screen of control center. The project will be expanded to the type of motions that patient will be making and segregating according to the motions and alarming </a:t>
          </a:r>
          <a:r>
            <a:rPr lang="en-IN" sz="2000" b="1" dirty="0" err="1">
              <a:latin typeface="+mn-lt"/>
            </a:rPr>
            <a:t>intensivist</a:t>
          </a:r>
          <a:r>
            <a:rPr lang="en-IN" sz="2000" b="1" dirty="0">
              <a:latin typeface="+mn-lt"/>
            </a:rPr>
            <a:t> according to the severity.</a:t>
          </a:r>
        </a:p>
      </dgm:t>
    </dgm:pt>
    <dgm:pt modelId="{06F04CE8-2761-4B07-9E05-39B67F13BC4D}" type="parTrans" cxnId="{5D6BFE92-C89E-4751-98B3-FB048D6300F9}">
      <dgm:prSet/>
      <dgm:spPr/>
      <dgm:t>
        <a:bodyPr/>
        <a:lstStyle/>
        <a:p>
          <a:endParaRPr lang="en-IN"/>
        </a:p>
      </dgm:t>
    </dgm:pt>
    <dgm:pt modelId="{B68E775D-0127-4EE0-90F0-D11AE51FE757}" type="sibTrans" cxnId="{5D6BFE92-C89E-4751-98B3-FB048D6300F9}">
      <dgm:prSet/>
      <dgm:spPr/>
      <dgm:t>
        <a:bodyPr/>
        <a:lstStyle/>
        <a:p>
          <a:endParaRPr lang="en-IN"/>
        </a:p>
      </dgm:t>
    </dgm:pt>
    <dgm:pt modelId="{9FBF0946-66A4-48BB-A111-5F2CAF56C2AB}" type="pres">
      <dgm:prSet presAssocID="{A0786FEC-C3FC-4C96-A0CC-656CA07D2E5F}" presName="diagram" presStyleCnt="0">
        <dgm:presLayoutVars>
          <dgm:dir/>
          <dgm:resizeHandles val="exact"/>
        </dgm:presLayoutVars>
      </dgm:prSet>
      <dgm:spPr/>
      <dgm:t>
        <a:bodyPr/>
        <a:lstStyle/>
        <a:p>
          <a:endParaRPr lang="en-IN"/>
        </a:p>
      </dgm:t>
    </dgm:pt>
    <dgm:pt modelId="{D2A6274B-8077-4A2B-BF9C-8AE338F29465}" type="pres">
      <dgm:prSet presAssocID="{8037BCAD-33C6-49C7-99EC-D3977CC3E3B4}" presName="node" presStyleLbl="node1" presStyleIdx="0" presStyleCnt="1" custScaleX="167869" custScaleY="72663" custLinFactNeighborX="121" custLinFactNeighborY="-29748">
        <dgm:presLayoutVars>
          <dgm:bulletEnabled val="1"/>
        </dgm:presLayoutVars>
      </dgm:prSet>
      <dgm:spPr/>
      <dgm:t>
        <a:bodyPr/>
        <a:lstStyle/>
        <a:p>
          <a:endParaRPr lang="en-IN"/>
        </a:p>
      </dgm:t>
    </dgm:pt>
  </dgm:ptLst>
  <dgm:cxnLst>
    <dgm:cxn modelId="{59818A91-5EC7-4E10-8C11-7FC4B7247F53}" type="presOf" srcId="{A0786FEC-C3FC-4C96-A0CC-656CA07D2E5F}" destId="{9FBF0946-66A4-48BB-A111-5F2CAF56C2AB}" srcOrd="0" destOrd="0" presId="urn:microsoft.com/office/officeart/2005/8/layout/default"/>
    <dgm:cxn modelId="{F346280D-D56A-42EA-AA39-7A44587BD4C0}" type="presOf" srcId="{8037BCAD-33C6-49C7-99EC-D3977CC3E3B4}" destId="{D2A6274B-8077-4A2B-BF9C-8AE338F29465}" srcOrd="0" destOrd="0" presId="urn:microsoft.com/office/officeart/2005/8/layout/default"/>
    <dgm:cxn modelId="{5D6BFE92-C89E-4751-98B3-FB048D6300F9}" srcId="{A0786FEC-C3FC-4C96-A0CC-656CA07D2E5F}" destId="{8037BCAD-33C6-49C7-99EC-D3977CC3E3B4}" srcOrd="0" destOrd="0" parTransId="{06F04CE8-2761-4B07-9E05-39B67F13BC4D}" sibTransId="{B68E775D-0127-4EE0-90F0-D11AE51FE757}"/>
    <dgm:cxn modelId="{20E1FD9F-ECEA-4465-BC09-ECA120EA94C1}" type="presParOf" srcId="{9FBF0946-66A4-48BB-A111-5F2CAF56C2AB}" destId="{D2A6274B-8077-4A2B-BF9C-8AE338F29465}"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A6274B-8077-4A2B-BF9C-8AE338F29465}">
      <dsp:nvSpPr>
        <dsp:cNvPr id="0" name=""/>
        <dsp:cNvSpPr/>
      </dsp:nvSpPr>
      <dsp:spPr>
        <a:xfrm>
          <a:off x="112917" y="0"/>
          <a:ext cx="9140849" cy="5737355"/>
        </a:xfrm>
        <a:prstGeom prst="rect">
          <a:avLst/>
        </a:prstGeom>
        <a:gradFill rotWithShape="1">
          <a:gsLst>
            <a:gs pos="0">
              <a:schemeClr val="accent1">
                <a:tint val="60000"/>
                <a:lumMod val="104000"/>
              </a:schemeClr>
            </a:gs>
            <a:gs pos="100000">
              <a:schemeClr val="accent1">
                <a:tint val="84000"/>
              </a:schemeClr>
            </a:gs>
          </a:gsLst>
          <a:lin ang="5400000" scaled="0"/>
        </a:gradFill>
        <a:ln w="9525" cap="rnd" cmpd="sng" algn="ctr">
          <a:solidFill>
            <a:schemeClr val="accent1">
              <a:tint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216000" tIns="360000" rIns="216000" bIns="288000" numCol="1" spcCol="1270" anchor="t" anchorCtr="0">
          <a:noAutofit/>
        </a:bodyPr>
        <a:lstStyle/>
        <a:p>
          <a:pPr lvl="0" algn="l" defTabSz="1244600">
            <a:lnSpc>
              <a:spcPct val="90000"/>
            </a:lnSpc>
            <a:spcBef>
              <a:spcPct val="0"/>
            </a:spcBef>
            <a:spcAft>
              <a:spcPct val="35000"/>
            </a:spcAft>
          </a:pPr>
          <a:endParaRPr lang="en-IN" sz="2800" b="1" kern="1200" dirty="0">
            <a:latin typeface="Raleway" panose="020B0503030101060003" pitchFamily="34" charset="0"/>
          </a:endParaRPr>
        </a:p>
        <a:p>
          <a:pPr lvl="0" algn="just" defTabSz="1244600">
            <a:lnSpc>
              <a:spcPct val="90000"/>
            </a:lnSpc>
            <a:spcBef>
              <a:spcPct val="0"/>
            </a:spcBef>
            <a:spcAft>
              <a:spcPct val="35000"/>
            </a:spcAft>
          </a:pPr>
          <a:endParaRPr lang="en-IN" sz="1650" b="1" kern="1200" dirty="0"/>
        </a:p>
        <a:p>
          <a:pPr lvl="0" algn="just" defTabSz="1244600">
            <a:lnSpc>
              <a:spcPct val="90000"/>
            </a:lnSpc>
            <a:spcBef>
              <a:spcPct val="0"/>
            </a:spcBef>
            <a:spcAft>
              <a:spcPct val="35000"/>
            </a:spcAft>
          </a:pPr>
          <a:endParaRPr lang="en-IN" sz="1650" b="1" kern="1200" dirty="0"/>
        </a:p>
        <a:p>
          <a:pPr lvl="0" algn="just" defTabSz="1244600">
            <a:lnSpc>
              <a:spcPct val="90000"/>
            </a:lnSpc>
            <a:spcBef>
              <a:spcPct val="0"/>
            </a:spcBef>
            <a:spcAft>
              <a:spcPct val="35000"/>
            </a:spcAft>
          </a:pPr>
          <a:endParaRPr lang="en-IN" sz="1650" b="1" kern="1200" dirty="0"/>
        </a:p>
        <a:p>
          <a:pPr lvl="0" algn="just" defTabSz="1244600">
            <a:lnSpc>
              <a:spcPct val="90000"/>
            </a:lnSpc>
            <a:spcBef>
              <a:spcPct val="0"/>
            </a:spcBef>
            <a:spcAft>
              <a:spcPct val="35000"/>
            </a:spcAft>
          </a:pPr>
          <a:endParaRPr lang="en-IN" sz="1650" b="1" kern="1200" dirty="0"/>
        </a:p>
        <a:p>
          <a:pPr lvl="0" algn="just" defTabSz="1244600">
            <a:lnSpc>
              <a:spcPct val="90000"/>
            </a:lnSpc>
            <a:spcBef>
              <a:spcPct val="0"/>
            </a:spcBef>
            <a:spcAft>
              <a:spcPct val="35000"/>
            </a:spcAft>
          </a:pPr>
          <a:endParaRPr lang="en-IN" sz="1650" b="1" kern="1200" dirty="0"/>
        </a:p>
        <a:p>
          <a:pPr lvl="0" algn="just" defTabSz="1244600">
            <a:lnSpc>
              <a:spcPct val="90000"/>
            </a:lnSpc>
            <a:spcBef>
              <a:spcPct val="0"/>
            </a:spcBef>
            <a:spcAft>
              <a:spcPct val="35000"/>
            </a:spcAft>
          </a:pPr>
          <a:endParaRPr lang="en-IN" sz="1650" b="1" kern="1200" dirty="0"/>
        </a:p>
        <a:p>
          <a:pPr lvl="0" algn="just" defTabSz="1244600">
            <a:lnSpc>
              <a:spcPct val="90000"/>
            </a:lnSpc>
            <a:spcBef>
              <a:spcPct val="0"/>
            </a:spcBef>
            <a:spcAft>
              <a:spcPct val="35000"/>
            </a:spcAft>
          </a:pPr>
          <a:endParaRPr lang="en-IN" sz="1650" b="1" kern="1200" dirty="0"/>
        </a:p>
        <a:p>
          <a:pPr lvl="0" algn="just" defTabSz="1244600">
            <a:lnSpc>
              <a:spcPct val="90000"/>
            </a:lnSpc>
            <a:spcBef>
              <a:spcPct val="0"/>
            </a:spcBef>
            <a:spcAft>
              <a:spcPct val="35000"/>
            </a:spcAft>
          </a:pPr>
          <a:endParaRPr lang="en-IN" sz="1650" b="1" kern="1200" dirty="0"/>
        </a:p>
        <a:p>
          <a:pPr lvl="0" algn="just" defTabSz="1244600">
            <a:lnSpc>
              <a:spcPct val="90000"/>
            </a:lnSpc>
            <a:spcBef>
              <a:spcPct val="0"/>
            </a:spcBef>
            <a:spcAft>
              <a:spcPct val="35000"/>
            </a:spcAft>
          </a:pPr>
          <a:endParaRPr lang="en-IN" sz="1650" b="1" kern="1200" dirty="0"/>
        </a:p>
        <a:p>
          <a:pPr lvl="0" algn="l" defTabSz="1244600">
            <a:lnSpc>
              <a:spcPct val="90000"/>
            </a:lnSpc>
            <a:spcBef>
              <a:spcPct val="0"/>
            </a:spcBef>
            <a:spcAft>
              <a:spcPct val="35000"/>
            </a:spcAft>
          </a:pPr>
          <a:r>
            <a:rPr lang="en-IN" sz="1400" b="1" kern="1200" dirty="0">
              <a:latin typeface="Raleway" panose="020B0503030101060003" pitchFamily="34" charset="0"/>
            </a:rPr>
            <a:t>		</a:t>
          </a:r>
        </a:p>
      </dsp:txBody>
      <dsp:txXfrm>
        <a:off x="112917" y="0"/>
        <a:ext cx="9140849" cy="573735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A6274B-8077-4A2B-BF9C-8AE338F29465}">
      <dsp:nvSpPr>
        <dsp:cNvPr id="0" name=""/>
        <dsp:cNvSpPr/>
      </dsp:nvSpPr>
      <dsp:spPr>
        <a:xfrm>
          <a:off x="0" y="0"/>
          <a:ext cx="8981396" cy="5585606"/>
        </a:xfrm>
        <a:prstGeom prst="rect">
          <a:avLst/>
        </a:prstGeom>
        <a:gradFill rotWithShape="1">
          <a:gsLst>
            <a:gs pos="0">
              <a:schemeClr val="accent3">
                <a:tint val="60000"/>
                <a:lumMod val="104000"/>
              </a:schemeClr>
            </a:gs>
            <a:gs pos="100000">
              <a:schemeClr val="accent3">
                <a:tint val="84000"/>
              </a:schemeClr>
            </a:gs>
          </a:gsLst>
          <a:lin ang="5400000" scaled="0"/>
        </a:gradFill>
        <a:ln w="9525" cap="rnd" cmpd="sng" algn="ctr">
          <a:solidFill>
            <a:schemeClr val="accent3">
              <a:tint val="60000"/>
            </a:schemeClr>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216000" tIns="360000" rIns="216000" bIns="288000" numCol="1" spcCol="1270" anchor="t" anchorCtr="0">
          <a:noAutofit/>
        </a:bodyPr>
        <a:lstStyle/>
        <a:p>
          <a:pPr lvl="0" algn="l" defTabSz="622300">
            <a:lnSpc>
              <a:spcPct val="90000"/>
            </a:lnSpc>
            <a:spcBef>
              <a:spcPct val="0"/>
            </a:spcBef>
            <a:spcAft>
              <a:spcPct val="35000"/>
            </a:spcAft>
          </a:pPr>
          <a:endParaRPr lang="en-IN" sz="1400" b="1" kern="1200" dirty="0">
            <a:latin typeface="Raleway" panose="020B0503030101060003" pitchFamily="34" charset="0"/>
          </a:endParaRPr>
        </a:p>
        <a:p>
          <a:pPr lvl="0" algn="just" defTabSz="622300">
            <a:lnSpc>
              <a:spcPct val="90000"/>
            </a:lnSpc>
            <a:spcBef>
              <a:spcPct val="0"/>
            </a:spcBef>
            <a:spcAft>
              <a:spcPct val="35000"/>
            </a:spcAft>
          </a:pPr>
          <a:endParaRPr lang="en-IN" sz="1650" b="1" kern="1200" dirty="0">
            <a:latin typeface="Raleway" panose="020B0503030101060003" pitchFamily="34" charset="0"/>
          </a:endParaRPr>
        </a:p>
        <a:p>
          <a:pPr lvl="0" algn="just" defTabSz="622300">
            <a:lnSpc>
              <a:spcPct val="90000"/>
            </a:lnSpc>
            <a:spcBef>
              <a:spcPct val="0"/>
            </a:spcBef>
            <a:spcAft>
              <a:spcPct val="35000"/>
            </a:spcAft>
          </a:pPr>
          <a:r>
            <a:rPr lang="en-IN" sz="2000" b="1" u="sng" kern="1200" dirty="0">
              <a:latin typeface="+mn-lt"/>
            </a:rPr>
            <a:t>Data collection &amp; </a:t>
          </a:r>
          <a:r>
            <a:rPr lang="en-IN" sz="2000" b="1" u="sng" kern="1200" dirty="0" smtClean="0">
              <a:latin typeface="+mn-lt"/>
            </a:rPr>
            <a:t>pre-processing </a:t>
          </a:r>
          <a:r>
            <a:rPr lang="en-IN" sz="2000" b="1" u="sng" kern="1200" dirty="0">
              <a:latin typeface="+mn-lt"/>
            </a:rPr>
            <a:t>of data</a:t>
          </a:r>
          <a:r>
            <a:rPr lang="en-IN" sz="2000" b="1" kern="1200" dirty="0">
              <a:latin typeface="+mn-lt"/>
            </a:rPr>
            <a:t> for supervised learning approach</a:t>
          </a:r>
        </a:p>
        <a:p>
          <a:pPr lvl="0" algn="just" defTabSz="622300">
            <a:lnSpc>
              <a:spcPct val="90000"/>
            </a:lnSpc>
            <a:spcBef>
              <a:spcPct val="0"/>
            </a:spcBef>
            <a:spcAft>
              <a:spcPct val="35000"/>
            </a:spcAft>
          </a:pPr>
          <a:endParaRPr lang="en-IN" sz="1600" b="1" kern="1200" dirty="0">
            <a:latin typeface="+mn-lt"/>
          </a:endParaRPr>
        </a:p>
        <a:p>
          <a:pPr lvl="0" algn="just" defTabSz="622300">
            <a:lnSpc>
              <a:spcPct val="90000"/>
            </a:lnSpc>
            <a:spcBef>
              <a:spcPct val="0"/>
            </a:spcBef>
            <a:spcAft>
              <a:spcPct val="35000"/>
            </a:spcAft>
          </a:pPr>
          <a:r>
            <a:rPr lang="en-IN" sz="2000" b="1" kern="1200" dirty="0">
              <a:latin typeface="+mn-lt"/>
            </a:rPr>
            <a:t>After creation of </a:t>
          </a:r>
          <a:r>
            <a:rPr lang="en-IN" sz="2000" b="1" kern="1200" dirty="0" smtClean="0">
              <a:latin typeface="+mn-lt"/>
            </a:rPr>
            <a:t>labelled </a:t>
          </a:r>
          <a:r>
            <a:rPr lang="en-IN" sz="2000" b="1" kern="1200" dirty="0">
              <a:latin typeface="+mn-lt"/>
            </a:rPr>
            <a:t>data, the challenge was </a:t>
          </a:r>
          <a:r>
            <a:rPr lang="en-IN" sz="2000" b="1" u="sng" kern="1200" dirty="0">
              <a:latin typeface="+mn-lt"/>
            </a:rPr>
            <a:t>detection of patient</a:t>
          </a:r>
          <a:r>
            <a:rPr lang="en-IN" sz="2000" b="1" kern="1200" dirty="0">
              <a:latin typeface="+mn-lt"/>
            </a:rPr>
            <a:t> from the </a:t>
          </a:r>
          <a:r>
            <a:rPr lang="en-IN" sz="2000" b="1" u="sng" kern="1200" dirty="0">
              <a:latin typeface="+mn-lt"/>
            </a:rPr>
            <a:t>frame</a:t>
          </a:r>
          <a:r>
            <a:rPr lang="en-IN" sz="2000" b="1" kern="1200" dirty="0">
              <a:latin typeface="+mn-lt"/>
            </a:rPr>
            <a:t>. Detection is </a:t>
          </a:r>
          <a:r>
            <a:rPr lang="en-IN" sz="2000" b="1" u="sng" kern="1200" dirty="0">
              <a:latin typeface="+mn-lt"/>
            </a:rPr>
            <a:t>difficult</a:t>
          </a:r>
          <a:r>
            <a:rPr lang="en-IN" sz="2000" b="1" kern="1200" dirty="0">
              <a:latin typeface="+mn-lt"/>
            </a:rPr>
            <a:t> because so </a:t>
          </a:r>
          <a:r>
            <a:rPr lang="en-IN" sz="2000" b="1" u="sng" kern="1200" dirty="0">
              <a:latin typeface="+mn-lt"/>
            </a:rPr>
            <a:t>many types of person</a:t>
          </a:r>
          <a:r>
            <a:rPr lang="en-IN" sz="2000" b="1" kern="1200" dirty="0">
              <a:latin typeface="+mn-lt"/>
            </a:rPr>
            <a:t> available in the frame.</a:t>
          </a:r>
        </a:p>
        <a:p>
          <a:pPr lvl="0" algn="just" defTabSz="622300">
            <a:lnSpc>
              <a:spcPct val="90000"/>
            </a:lnSpc>
            <a:spcBef>
              <a:spcPct val="0"/>
            </a:spcBef>
            <a:spcAft>
              <a:spcPct val="35000"/>
            </a:spcAft>
          </a:pPr>
          <a:endParaRPr lang="en-IN" sz="1600" b="1" kern="1200" dirty="0">
            <a:latin typeface="+mn-lt"/>
          </a:endParaRPr>
        </a:p>
        <a:p>
          <a:pPr lvl="0" algn="just" defTabSz="622300">
            <a:lnSpc>
              <a:spcPct val="90000"/>
            </a:lnSpc>
            <a:spcBef>
              <a:spcPct val="0"/>
            </a:spcBef>
            <a:spcAft>
              <a:spcPct val="35000"/>
            </a:spcAft>
          </a:pPr>
          <a:r>
            <a:rPr lang="en-IN" sz="2000" b="1" kern="1200" dirty="0">
              <a:latin typeface="+mn-lt"/>
            </a:rPr>
            <a:t>For </a:t>
          </a:r>
          <a:r>
            <a:rPr lang="en-IN" sz="2000" b="1" u="sng" kern="1200" dirty="0">
              <a:latin typeface="+mn-lt"/>
            </a:rPr>
            <a:t>motion detection</a:t>
          </a:r>
          <a:r>
            <a:rPr lang="en-IN" sz="2000" b="1" kern="1200" dirty="0">
              <a:latin typeface="+mn-lt"/>
            </a:rPr>
            <a:t> in scene the challenge is </a:t>
          </a:r>
          <a:r>
            <a:rPr lang="en-IN" sz="2000" b="1" u="sng" kern="1200" dirty="0">
              <a:latin typeface="+mn-lt"/>
            </a:rPr>
            <a:t>so many moving objects</a:t>
          </a:r>
          <a:r>
            <a:rPr lang="en-IN" sz="2000" b="1" kern="1200" dirty="0">
              <a:latin typeface="+mn-lt"/>
            </a:rPr>
            <a:t> available in the frame e.g. ECG machine. The motion done by these machines is also captured by algorithm so, </a:t>
          </a:r>
          <a:r>
            <a:rPr lang="en-IN" sz="2000" b="1" u="sng" kern="1200" dirty="0">
              <a:latin typeface="+mn-lt"/>
            </a:rPr>
            <a:t>only patient movements detection</a:t>
          </a:r>
          <a:r>
            <a:rPr lang="en-IN" sz="2000" b="1" u="none" kern="1200" dirty="0">
              <a:latin typeface="+mn-lt"/>
            </a:rPr>
            <a:t> is difficult</a:t>
          </a:r>
        </a:p>
        <a:p>
          <a:pPr lvl="0" algn="just" defTabSz="622300">
            <a:lnSpc>
              <a:spcPct val="90000"/>
            </a:lnSpc>
            <a:spcBef>
              <a:spcPct val="0"/>
            </a:spcBef>
            <a:spcAft>
              <a:spcPct val="35000"/>
            </a:spcAft>
          </a:pPr>
          <a:endParaRPr lang="en-IN" sz="1600" b="1" u="none" kern="1200" dirty="0">
            <a:latin typeface="+mn-lt"/>
          </a:endParaRPr>
        </a:p>
        <a:p>
          <a:pPr lvl="0" algn="just" defTabSz="622300">
            <a:lnSpc>
              <a:spcPct val="90000"/>
            </a:lnSpc>
            <a:spcBef>
              <a:spcPct val="0"/>
            </a:spcBef>
            <a:spcAft>
              <a:spcPct val="35000"/>
            </a:spcAft>
          </a:pPr>
          <a:r>
            <a:rPr lang="en-IN" sz="2000" b="1" u="sng" kern="1200" dirty="0">
              <a:latin typeface="+mn-lt"/>
            </a:rPr>
            <a:t>Coordination</a:t>
          </a:r>
          <a:r>
            <a:rPr lang="en-IN" sz="2000" b="1" u="none" kern="1200" dirty="0">
              <a:latin typeface="+mn-lt"/>
            </a:rPr>
            <a:t> between the </a:t>
          </a:r>
          <a:r>
            <a:rPr lang="en-IN" sz="2000" b="1" u="none" kern="1200" dirty="0" smtClean="0">
              <a:latin typeface="+mn-lt"/>
            </a:rPr>
            <a:t>existing </a:t>
          </a:r>
          <a:r>
            <a:rPr lang="en-IN" sz="2000" b="1" u="none" kern="1200" dirty="0">
              <a:latin typeface="+mn-lt"/>
            </a:rPr>
            <a:t>TeleICU system and our System</a:t>
          </a:r>
        </a:p>
        <a:p>
          <a:pPr lvl="0" algn="just" defTabSz="622300">
            <a:lnSpc>
              <a:spcPct val="90000"/>
            </a:lnSpc>
            <a:spcBef>
              <a:spcPct val="0"/>
            </a:spcBef>
            <a:spcAft>
              <a:spcPct val="35000"/>
            </a:spcAft>
          </a:pPr>
          <a:endParaRPr lang="en-IN" sz="1600" b="1" u="none" kern="1200" dirty="0">
            <a:latin typeface="+mn-lt"/>
          </a:endParaRPr>
        </a:p>
        <a:p>
          <a:pPr lvl="0" algn="just" defTabSz="622300">
            <a:lnSpc>
              <a:spcPct val="90000"/>
            </a:lnSpc>
            <a:spcBef>
              <a:spcPct val="0"/>
            </a:spcBef>
            <a:spcAft>
              <a:spcPct val="35000"/>
            </a:spcAft>
          </a:pPr>
          <a:r>
            <a:rPr lang="en-IN" sz="2000" b="1" u="sng" kern="1200" dirty="0">
              <a:latin typeface="+mn-lt"/>
            </a:rPr>
            <a:t>High Accuracy</a:t>
          </a:r>
          <a:r>
            <a:rPr lang="en-IN" sz="2000" b="1" u="none" kern="1200" dirty="0">
              <a:latin typeface="+mn-lt"/>
            </a:rPr>
            <a:t> &amp; </a:t>
          </a:r>
          <a:r>
            <a:rPr lang="en-IN" sz="2000" b="1" u="sng" kern="1200" dirty="0">
              <a:latin typeface="+mn-lt"/>
            </a:rPr>
            <a:t>Timing of prediction</a:t>
          </a:r>
          <a:r>
            <a:rPr lang="en-IN" sz="2000" b="1" u="none" kern="1200" dirty="0">
              <a:latin typeface="+mn-lt"/>
            </a:rPr>
            <a:t> needs more focus.</a:t>
          </a:r>
        </a:p>
      </dsp:txBody>
      <dsp:txXfrm>
        <a:off x="0" y="0"/>
        <a:ext cx="8981396" cy="558560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39A2B2-C69E-4918-9CD0-E1D4E4626CF4}">
      <dsp:nvSpPr>
        <dsp:cNvPr id="0" name=""/>
        <dsp:cNvSpPr/>
      </dsp:nvSpPr>
      <dsp:spPr>
        <a:xfrm>
          <a:off x="3798050" y="1007"/>
          <a:ext cx="1694322" cy="1694322"/>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IN" sz="1600" b="1" kern="1200" dirty="0" smtClean="0"/>
            <a:t>Collection of video data from various YouTube videos</a:t>
          </a:r>
          <a:endParaRPr lang="en-IN" sz="1600" b="1" kern="1200" dirty="0"/>
        </a:p>
      </dsp:txBody>
      <dsp:txXfrm>
        <a:off x="4046178" y="249135"/>
        <a:ext cx="1198066" cy="1198066"/>
      </dsp:txXfrm>
    </dsp:sp>
    <dsp:sp modelId="{6491C750-5EEE-4E72-A62A-6AA9CAF11BB2}">
      <dsp:nvSpPr>
        <dsp:cNvPr id="0" name=""/>
        <dsp:cNvSpPr/>
      </dsp:nvSpPr>
      <dsp:spPr>
        <a:xfrm rot="2160000">
          <a:off x="5439033" y="1302932"/>
          <a:ext cx="451275" cy="57183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IN" sz="1300" kern="1200"/>
        </a:p>
      </dsp:txBody>
      <dsp:txXfrm>
        <a:off x="5451961" y="1377511"/>
        <a:ext cx="315893" cy="343099"/>
      </dsp:txXfrm>
    </dsp:sp>
    <dsp:sp modelId="{78B9B49A-6AFD-420B-8CFF-5F7873CE1AF1}">
      <dsp:nvSpPr>
        <dsp:cNvPr id="0" name=""/>
        <dsp:cNvSpPr/>
      </dsp:nvSpPr>
      <dsp:spPr>
        <a:xfrm>
          <a:off x="5857634" y="1497382"/>
          <a:ext cx="1694322" cy="1694322"/>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IN" sz="1600" b="1" kern="1200" dirty="0" smtClean="0"/>
            <a:t>Cleaning of Unwanted frames</a:t>
          </a:r>
          <a:endParaRPr lang="en-IN" sz="1600" b="1" kern="1200" dirty="0"/>
        </a:p>
      </dsp:txBody>
      <dsp:txXfrm>
        <a:off x="6105762" y="1745510"/>
        <a:ext cx="1198066" cy="1198066"/>
      </dsp:txXfrm>
    </dsp:sp>
    <dsp:sp modelId="{D5FDF99C-C91D-46EC-81F0-6A365C811C96}">
      <dsp:nvSpPr>
        <dsp:cNvPr id="0" name=""/>
        <dsp:cNvSpPr/>
      </dsp:nvSpPr>
      <dsp:spPr>
        <a:xfrm rot="6480000">
          <a:off x="6089759" y="3257073"/>
          <a:ext cx="451275" cy="57183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IN" sz="1300" kern="1200"/>
        </a:p>
      </dsp:txBody>
      <dsp:txXfrm rot="10800000">
        <a:off x="6178368" y="3307062"/>
        <a:ext cx="315893" cy="343099"/>
      </dsp:txXfrm>
    </dsp:sp>
    <dsp:sp modelId="{FFC9DE9A-F251-488C-8248-EB0F27D793BE}">
      <dsp:nvSpPr>
        <dsp:cNvPr id="0" name=""/>
        <dsp:cNvSpPr/>
      </dsp:nvSpPr>
      <dsp:spPr>
        <a:xfrm>
          <a:off x="5070943" y="3918569"/>
          <a:ext cx="1694322" cy="1694322"/>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IN" sz="1600" b="1" kern="1200" dirty="0" smtClean="0"/>
            <a:t>Label Generation for supervised learning</a:t>
          </a:r>
          <a:endParaRPr lang="en-IN" sz="1600" b="1" kern="1200" dirty="0"/>
        </a:p>
      </dsp:txBody>
      <dsp:txXfrm>
        <a:off x="5319071" y="4166697"/>
        <a:ext cx="1198066" cy="1198066"/>
      </dsp:txXfrm>
    </dsp:sp>
    <dsp:sp modelId="{8D781180-C086-44EC-AC32-1A130275A0A0}">
      <dsp:nvSpPr>
        <dsp:cNvPr id="0" name=""/>
        <dsp:cNvSpPr/>
      </dsp:nvSpPr>
      <dsp:spPr>
        <a:xfrm rot="10800000">
          <a:off x="4432346" y="4479813"/>
          <a:ext cx="451275" cy="57183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IN" sz="1300" kern="1200"/>
        </a:p>
      </dsp:txBody>
      <dsp:txXfrm rot="10800000">
        <a:off x="4567728" y="4594180"/>
        <a:ext cx="315893" cy="343099"/>
      </dsp:txXfrm>
    </dsp:sp>
    <dsp:sp modelId="{F1411BE8-40AA-4CDD-A521-EA14666E7D7E}">
      <dsp:nvSpPr>
        <dsp:cNvPr id="0" name=""/>
        <dsp:cNvSpPr/>
      </dsp:nvSpPr>
      <dsp:spPr>
        <a:xfrm>
          <a:off x="2525157" y="3918569"/>
          <a:ext cx="1694322" cy="1694322"/>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IN" sz="1600" b="1" kern="1200" dirty="0" smtClean="0"/>
            <a:t>Separation of test &amp; train</a:t>
          </a:r>
          <a:endParaRPr lang="en-IN" sz="1600" b="1" kern="1200" dirty="0"/>
        </a:p>
      </dsp:txBody>
      <dsp:txXfrm>
        <a:off x="2773285" y="4166697"/>
        <a:ext cx="1198066" cy="1198066"/>
      </dsp:txXfrm>
    </dsp:sp>
    <dsp:sp modelId="{025084B3-7F07-487B-BDC8-589FD9365A9B}">
      <dsp:nvSpPr>
        <dsp:cNvPr id="0" name=""/>
        <dsp:cNvSpPr/>
      </dsp:nvSpPr>
      <dsp:spPr>
        <a:xfrm rot="15120000">
          <a:off x="2757282" y="3281367"/>
          <a:ext cx="451275" cy="571833"/>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IN" sz="1300" kern="1200"/>
        </a:p>
      </dsp:txBody>
      <dsp:txXfrm rot="10800000">
        <a:off x="2845891" y="3460112"/>
        <a:ext cx="315893" cy="343099"/>
      </dsp:txXfrm>
    </dsp:sp>
    <dsp:sp modelId="{06507567-8EEC-4C64-B771-BDFC4CD01C63}">
      <dsp:nvSpPr>
        <dsp:cNvPr id="0" name=""/>
        <dsp:cNvSpPr/>
      </dsp:nvSpPr>
      <dsp:spPr>
        <a:xfrm>
          <a:off x="1738466" y="1497382"/>
          <a:ext cx="1694322" cy="1694322"/>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lvl="0" algn="ctr" defTabSz="711200">
            <a:lnSpc>
              <a:spcPct val="90000"/>
            </a:lnSpc>
            <a:spcBef>
              <a:spcPct val="0"/>
            </a:spcBef>
            <a:spcAft>
              <a:spcPct val="35000"/>
            </a:spcAft>
          </a:pPr>
          <a:r>
            <a:rPr lang="en-IN" sz="1600" b="1" kern="1200" dirty="0" smtClean="0"/>
            <a:t>Storing for model generation &amp; reusing</a:t>
          </a:r>
          <a:endParaRPr lang="en-IN" sz="1600" b="1" kern="1200" dirty="0"/>
        </a:p>
      </dsp:txBody>
      <dsp:txXfrm>
        <a:off x="1986594" y="1745510"/>
        <a:ext cx="1198066" cy="1198066"/>
      </dsp:txXfrm>
    </dsp:sp>
    <dsp:sp modelId="{8F889489-3D42-4072-AF35-9A789B8554AF}">
      <dsp:nvSpPr>
        <dsp:cNvPr id="0" name=""/>
        <dsp:cNvSpPr/>
      </dsp:nvSpPr>
      <dsp:spPr>
        <a:xfrm rot="19440000">
          <a:off x="2169214" y="2138219"/>
          <a:ext cx="451275" cy="571833"/>
        </a:xfrm>
        <a:prstGeom prst="rightArrow">
          <a:avLst>
            <a:gd name="adj1" fmla="val 60000"/>
            <a:gd name="adj2" fmla="val 50000"/>
          </a:avLst>
        </a:prstGeom>
        <a:no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IN" sz="1300" kern="1200"/>
        </a:p>
      </dsp:txBody>
      <dsp:txXfrm>
        <a:off x="2182142" y="2292374"/>
        <a:ext cx="315893" cy="34309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A6274B-8077-4A2B-BF9C-8AE338F29465}">
      <dsp:nvSpPr>
        <dsp:cNvPr id="0" name=""/>
        <dsp:cNvSpPr/>
      </dsp:nvSpPr>
      <dsp:spPr>
        <a:xfrm>
          <a:off x="30" y="4"/>
          <a:ext cx="8892322" cy="6402531"/>
        </a:xfrm>
        <a:prstGeom prst="rect">
          <a:avLst/>
        </a:prstGeom>
        <a:gradFill rotWithShape="1">
          <a:gsLst>
            <a:gs pos="0">
              <a:schemeClr val="accent3">
                <a:tint val="60000"/>
                <a:lumMod val="104000"/>
              </a:schemeClr>
            </a:gs>
            <a:gs pos="100000">
              <a:schemeClr val="accent3">
                <a:tint val="84000"/>
              </a:schemeClr>
            </a:gs>
          </a:gsLst>
          <a:lin ang="5400000" scaled="0"/>
        </a:gradFill>
        <a:ln w="9525" cap="rnd" cmpd="sng" algn="ctr">
          <a:solidFill>
            <a:schemeClr val="accent3">
              <a:tint val="60000"/>
            </a:schemeClr>
          </a:solidFill>
          <a:prstDash val="solid"/>
        </a:ln>
        <a:effectLst/>
      </dsp:spPr>
      <dsp:style>
        <a:lnRef idx="1">
          <a:schemeClr val="accent3"/>
        </a:lnRef>
        <a:fillRef idx="2">
          <a:schemeClr val="accent3"/>
        </a:fillRef>
        <a:effectRef idx="1">
          <a:schemeClr val="accent3"/>
        </a:effectRef>
        <a:fontRef idx="minor">
          <a:schemeClr val="dk1"/>
        </a:fontRef>
      </dsp:style>
      <dsp:txBody>
        <a:bodyPr spcFirstLastPara="0" vert="horz" wrap="square" lIns="216000" tIns="360000" rIns="216000" bIns="288000" numCol="1" spcCol="1270" anchor="t" anchorCtr="0">
          <a:noAutofit/>
        </a:bodyPr>
        <a:lstStyle/>
        <a:p>
          <a:pPr lvl="0" algn="l" defTabSz="622300">
            <a:lnSpc>
              <a:spcPct val="90000"/>
            </a:lnSpc>
            <a:spcBef>
              <a:spcPct val="0"/>
            </a:spcBef>
            <a:spcAft>
              <a:spcPct val="35000"/>
            </a:spcAft>
          </a:pPr>
          <a:endParaRPr lang="en-IN" sz="1400" b="1" kern="1200" dirty="0">
            <a:latin typeface="Raleway" panose="020B0503030101060003" pitchFamily="34" charset="0"/>
          </a:endParaRPr>
        </a:p>
        <a:p>
          <a:pPr lvl="0" algn="just" defTabSz="622300">
            <a:lnSpc>
              <a:spcPct val="90000"/>
            </a:lnSpc>
            <a:spcBef>
              <a:spcPct val="0"/>
            </a:spcBef>
            <a:spcAft>
              <a:spcPct val="35000"/>
            </a:spcAft>
          </a:pPr>
          <a:endParaRPr lang="en-IN" sz="1650" b="1" kern="1200" dirty="0">
            <a:latin typeface="Raleway" panose="020B0503030101060003" pitchFamily="34" charset="0"/>
          </a:endParaRPr>
        </a:p>
        <a:p>
          <a:pPr lvl="0" algn="just" defTabSz="622300">
            <a:lnSpc>
              <a:spcPct val="90000"/>
            </a:lnSpc>
            <a:spcBef>
              <a:spcPct val="0"/>
            </a:spcBef>
            <a:spcAft>
              <a:spcPct val="35000"/>
            </a:spcAft>
          </a:pPr>
          <a:r>
            <a:rPr lang="en-IN" sz="1800" b="1" kern="1200" dirty="0">
              <a:latin typeface="+mn-lt"/>
            </a:rPr>
            <a:t>The working of system is divided mainly into 3 parts: </a:t>
          </a:r>
        </a:p>
        <a:p>
          <a:pPr lvl="0" algn="just" defTabSz="622300">
            <a:lnSpc>
              <a:spcPct val="90000"/>
            </a:lnSpc>
            <a:spcBef>
              <a:spcPct val="0"/>
            </a:spcBef>
            <a:spcAft>
              <a:spcPct val="35000"/>
            </a:spcAft>
          </a:pPr>
          <a:r>
            <a:rPr lang="en-IN" sz="1800" b="1" kern="1200" dirty="0">
              <a:latin typeface="+mn-lt"/>
            </a:rPr>
            <a:t>1) Person Type Detection 2) Motion Detection &amp; 3) Event Handlers</a:t>
          </a:r>
        </a:p>
        <a:p>
          <a:pPr lvl="0" algn="just" defTabSz="622300">
            <a:lnSpc>
              <a:spcPct val="90000"/>
            </a:lnSpc>
            <a:spcBef>
              <a:spcPct val="0"/>
            </a:spcBef>
            <a:spcAft>
              <a:spcPct val="35000"/>
            </a:spcAft>
          </a:pPr>
          <a:endParaRPr lang="en-IN" sz="700" b="1" kern="1200" dirty="0">
            <a:latin typeface="+mn-lt"/>
          </a:endParaRPr>
        </a:p>
        <a:p>
          <a:pPr lvl="0" algn="just" defTabSz="622300">
            <a:lnSpc>
              <a:spcPct val="90000"/>
            </a:lnSpc>
            <a:spcBef>
              <a:spcPct val="0"/>
            </a:spcBef>
            <a:spcAft>
              <a:spcPct val="35000"/>
            </a:spcAft>
          </a:pPr>
          <a:r>
            <a:rPr lang="en-IN" sz="1800" b="1" u="sng" kern="1200" dirty="0">
              <a:latin typeface="+mn-lt"/>
            </a:rPr>
            <a:t>Person Type Detection</a:t>
          </a:r>
        </a:p>
        <a:p>
          <a:pPr lvl="0" algn="just" defTabSz="622300">
            <a:lnSpc>
              <a:spcPct val="90000"/>
            </a:lnSpc>
            <a:spcBef>
              <a:spcPct val="0"/>
            </a:spcBef>
            <a:spcAft>
              <a:spcPct val="35000"/>
            </a:spcAft>
          </a:pPr>
          <a:r>
            <a:rPr lang="en-IN" sz="1800" b="1" kern="1200" dirty="0">
              <a:latin typeface="+mn-lt"/>
            </a:rPr>
            <a:t>	This module is starting point of the system. It will detect &amp; count the type of person present in the ICU room. Here, we are using deep learning network to train the model for prediction &amp; counting number of person. Now based on person present in the room priority of generating alarm &amp; system continuity will differ.</a:t>
          </a:r>
        </a:p>
        <a:p>
          <a:pPr lvl="0" algn="just" defTabSz="622300">
            <a:lnSpc>
              <a:spcPct val="90000"/>
            </a:lnSpc>
            <a:spcBef>
              <a:spcPct val="0"/>
            </a:spcBef>
            <a:spcAft>
              <a:spcPct val="35000"/>
            </a:spcAft>
          </a:pPr>
          <a:endParaRPr lang="en-IN" sz="800" b="1" kern="1200" dirty="0">
            <a:latin typeface="Raleway" panose="020B0503030101060003" pitchFamily="34" charset="0"/>
          </a:endParaRPr>
        </a:p>
        <a:p>
          <a:pPr lvl="0" algn="just" defTabSz="622300">
            <a:lnSpc>
              <a:spcPct val="90000"/>
            </a:lnSpc>
            <a:spcBef>
              <a:spcPct val="0"/>
            </a:spcBef>
            <a:spcAft>
              <a:spcPct val="35000"/>
            </a:spcAft>
          </a:pPr>
          <a:r>
            <a:rPr lang="en-IN" sz="1800" b="1" u="sng" kern="1200" dirty="0">
              <a:latin typeface="+mn-lt"/>
            </a:rPr>
            <a:t>Motion Detection</a:t>
          </a:r>
        </a:p>
        <a:p>
          <a:pPr lvl="0" algn="just" defTabSz="622300">
            <a:lnSpc>
              <a:spcPct val="90000"/>
            </a:lnSpc>
            <a:spcBef>
              <a:spcPct val="0"/>
            </a:spcBef>
            <a:spcAft>
              <a:spcPct val="35000"/>
            </a:spcAft>
          </a:pPr>
          <a:r>
            <a:rPr lang="en-IN" sz="1800" b="1" u="none" kern="1200" dirty="0">
              <a:latin typeface="+mn-lt"/>
            </a:rPr>
            <a:t>	With the help of this module we are detecting any type of motion happens in the ICU room. Here, some </a:t>
          </a:r>
          <a:r>
            <a:rPr lang="en-IN" sz="1800" b="1" u="none" kern="1200" dirty="0" smtClean="0">
              <a:latin typeface="+mn-lt"/>
            </a:rPr>
            <a:t>unusual </a:t>
          </a:r>
          <a:r>
            <a:rPr lang="en-IN" sz="1800" b="1" u="none" kern="1200" dirty="0">
              <a:latin typeface="+mn-lt"/>
            </a:rPr>
            <a:t>motions are also detected so we put a ROI to detect the motion of patient. After motion is detected, we put a </a:t>
          </a:r>
          <a:r>
            <a:rPr lang="en-IN" sz="1800" b="1" u="none" kern="1200" dirty="0" smtClean="0">
              <a:latin typeface="+mn-lt"/>
            </a:rPr>
            <a:t>threshold </a:t>
          </a:r>
          <a:r>
            <a:rPr lang="en-IN" sz="1800" b="1" u="none" kern="1200" dirty="0">
              <a:latin typeface="+mn-lt"/>
            </a:rPr>
            <a:t>of 3 second to </a:t>
          </a:r>
          <a:r>
            <a:rPr lang="en-IN" sz="1800" b="1" u="none" kern="1200" dirty="0" smtClean="0">
              <a:latin typeface="+mn-lt"/>
            </a:rPr>
            <a:t>generate </a:t>
          </a:r>
          <a:r>
            <a:rPr lang="en-IN" sz="1800" b="1" u="none" kern="1200" dirty="0">
              <a:latin typeface="+mn-lt"/>
            </a:rPr>
            <a:t>notification of what type of motion is </a:t>
          </a:r>
          <a:r>
            <a:rPr lang="en-IN" sz="1800" b="1" u="none" kern="1200" dirty="0" smtClean="0">
              <a:latin typeface="+mn-lt"/>
            </a:rPr>
            <a:t>occurred. </a:t>
          </a:r>
          <a:r>
            <a:rPr lang="en-IN" sz="1800" b="1" u="none" kern="1200" dirty="0">
              <a:latin typeface="+mn-lt"/>
            </a:rPr>
            <a:t>For motion type detection we will deep learning.</a:t>
          </a:r>
        </a:p>
        <a:p>
          <a:pPr lvl="0" algn="just" defTabSz="622300">
            <a:lnSpc>
              <a:spcPct val="90000"/>
            </a:lnSpc>
            <a:spcBef>
              <a:spcPct val="0"/>
            </a:spcBef>
            <a:spcAft>
              <a:spcPct val="35000"/>
            </a:spcAft>
          </a:pPr>
          <a:endParaRPr lang="en-IN" sz="700" b="1" u="none" kern="1200" dirty="0">
            <a:latin typeface="+mn-lt"/>
          </a:endParaRPr>
        </a:p>
        <a:p>
          <a:pPr lvl="0" algn="just" defTabSz="622300">
            <a:lnSpc>
              <a:spcPct val="90000"/>
            </a:lnSpc>
            <a:spcBef>
              <a:spcPct val="0"/>
            </a:spcBef>
            <a:spcAft>
              <a:spcPct val="35000"/>
            </a:spcAft>
          </a:pPr>
          <a:r>
            <a:rPr lang="en-IN" sz="1800" b="1" u="sng" kern="1200" dirty="0">
              <a:latin typeface="+mn-lt"/>
            </a:rPr>
            <a:t>Event Handlers</a:t>
          </a:r>
        </a:p>
        <a:p>
          <a:pPr lvl="0" algn="just" defTabSz="622300">
            <a:lnSpc>
              <a:spcPct val="90000"/>
            </a:lnSpc>
            <a:spcBef>
              <a:spcPct val="0"/>
            </a:spcBef>
            <a:spcAft>
              <a:spcPct val="35000"/>
            </a:spcAft>
          </a:pPr>
          <a:r>
            <a:rPr lang="en-IN" sz="1800" b="1" u="none" kern="1200" dirty="0">
              <a:latin typeface="+mn-lt"/>
            </a:rPr>
            <a:t>	This module is made for handling various type of events happens in the system. e.g. when patient is in some problem notification &amp; alert is </a:t>
          </a:r>
          <a:r>
            <a:rPr lang="en-IN" sz="1800" b="1" u="none" kern="1200" dirty="0" smtClean="0">
              <a:latin typeface="+mn-lt"/>
            </a:rPr>
            <a:t>generated </a:t>
          </a:r>
          <a:r>
            <a:rPr lang="en-IN" sz="1800" b="1" u="none" kern="1200" dirty="0">
              <a:latin typeface="+mn-lt"/>
            </a:rPr>
            <a:t>and displayed at control center etc.</a:t>
          </a:r>
        </a:p>
        <a:p>
          <a:pPr lvl="0" algn="just" defTabSz="622300">
            <a:lnSpc>
              <a:spcPct val="90000"/>
            </a:lnSpc>
            <a:spcBef>
              <a:spcPct val="0"/>
            </a:spcBef>
            <a:spcAft>
              <a:spcPct val="35000"/>
            </a:spcAft>
          </a:pPr>
          <a:r>
            <a:rPr lang="en-IN" sz="1650" b="1" u="none" kern="1200" dirty="0">
              <a:latin typeface="+mn-lt"/>
            </a:rPr>
            <a:t> </a:t>
          </a:r>
          <a:endParaRPr lang="en-IN" sz="1650" b="1" kern="1200" dirty="0">
            <a:latin typeface="Raleway" panose="020B0503030101060003" pitchFamily="34" charset="0"/>
          </a:endParaRPr>
        </a:p>
        <a:p>
          <a:pPr lvl="0" algn="just" defTabSz="622300">
            <a:lnSpc>
              <a:spcPct val="90000"/>
            </a:lnSpc>
            <a:spcBef>
              <a:spcPct val="0"/>
            </a:spcBef>
            <a:spcAft>
              <a:spcPct val="35000"/>
            </a:spcAft>
          </a:pPr>
          <a:r>
            <a:rPr lang="en-IN" sz="1650" b="1" kern="1200" dirty="0">
              <a:latin typeface="Raleway" panose="020B0503030101060003" pitchFamily="34" charset="0"/>
            </a:rPr>
            <a:t>	</a:t>
          </a:r>
          <a:endParaRPr lang="en-IN" sz="1650" b="1" kern="1200" dirty="0">
            <a:latin typeface="+mn-lt"/>
          </a:endParaRPr>
        </a:p>
      </dsp:txBody>
      <dsp:txXfrm>
        <a:off x="30" y="4"/>
        <a:ext cx="8892322" cy="64025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2A6274B-8077-4A2B-BF9C-8AE338F29465}">
      <dsp:nvSpPr>
        <dsp:cNvPr id="0" name=""/>
        <dsp:cNvSpPr/>
      </dsp:nvSpPr>
      <dsp:spPr>
        <a:xfrm>
          <a:off x="14159" y="0"/>
          <a:ext cx="9186559" cy="2385871"/>
        </a:xfrm>
        <a:prstGeom prst="rect">
          <a:avLst/>
        </a:prstGeom>
        <a:gradFill rotWithShape="1">
          <a:gsLst>
            <a:gs pos="0">
              <a:schemeClr val="accent1">
                <a:tint val="60000"/>
                <a:lumMod val="104000"/>
              </a:schemeClr>
            </a:gs>
            <a:gs pos="100000">
              <a:schemeClr val="accent1">
                <a:tint val="84000"/>
              </a:schemeClr>
            </a:gs>
          </a:gsLst>
          <a:lin ang="5400000" scaled="0"/>
        </a:gradFill>
        <a:ln w="9525" cap="rnd" cmpd="sng" algn="ctr">
          <a:solidFill>
            <a:schemeClr val="accent1">
              <a:tint val="60000"/>
            </a:schemeClr>
          </a:solidFill>
          <a:prstDash val="solid"/>
        </a:ln>
        <a:effectLst/>
      </dsp:spPr>
      <dsp:style>
        <a:lnRef idx="1">
          <a:schemeClr val="accent1"/>
        </a:lnRef>
        <a:fillRef idx="2">
          <a:schemeClr val="accent1"/>
        </a:fillRef>
        <a:effectRef idx="1">
          <a:schemeClr val="accent1"/>
        </a:effectRef>
        <a:fontRef idx="minor">
          <a:schemeClr val="dk1"/>
        </a:fontRef>
      </dsp:style>
      <dsp:txBody>
        <a:bodyPr spcFirstLastPara="0" vert="horz" wrap="square" lIns="216000" tIns="360000" rIns="216000" bIns="288000" numCol="1" spcCol="1270" anchor="t" anchorCtr="0">
          <a:noAutofit/>
        </a:bodyPr>
        <a:lstStyle/>
        <a:p>
          <a:pPr lvl="0" algn="l" defTabSz="733425">
            <a:lnSpc>
              <a:spcPct val="90000"/>
            </a:lnSpc>
            <a:spcBef>
              <a:spcPct val="0"/>
            </a:spcBef>
            <a:spcAft>
              <a:spcPct val="35000"/>
            </a:spcAft>
          </a:pPr>
          <a:endParaRPr lang="en-IN" sz="1650" b="1" kern="1200" dirty="0">
            <a:latin typeface="+mn-lt"/>
          </a:endParaRPr>
        </a:p>
        <a:p>
          <a:pPr lvl="0" algn="l" defTabSz="733425">
            <a:lnSpc>
              <a:spcPct val="90000"/>
            </a:lnSpc>
            <a:spcBef>
              <a:spcPct val="0"/>
            </a:spcBef>
            <a:spcAft>
              <a:spcPct val="35000"/>
            </a:spcAft>
          </a:pPr>
          <a:endParaRPr lang="en-IN" sz="900" b="1" kern="1200" dirty="0">
            <a:latin typeface="+mn-lt"/>
          </a:endParaRPr>
        </a:p>
        <a:p>
          <a:pPr lvl="0" algn="just" defTabSz="733425">
            <a:lnSpc>
              <a:spcPct val="90000"/>
            </a:lnSpc>
            <a:spcBef>
              <a:spcPct val="0"/>
            </a:spcBef>
            <a:spcAft>
              <a:spcPct val="35000"/>
            </a:spcAft>
          </a:pPr>
          <a:r>
            <a:rPr lang="en-IN" sz="1650" b="1" kern="1200" dirty="0">
              <a:latin typeface="+mn-lt"/>
            </a:rPr>
            <a:t>	</a:t>
          </a:r>
          <a:r>
            <a:rPr lang="en-IN" sz="2000" b="1" kern="1200" dirty="0">
              <a:latin typeface="+mn-lt"/>
            </a:rPr>
            <a:t>The project is detecting the type of person and motion of person and integrating it to the event handler which will notify on the screen of control center. The project will be expanded to the type of motions that patient will be making and segregating according to the motions and alarming </a:t>
          </a:r>
          <a:r>
            <a:rPr lang="en-IN" sz="2000" b="1" kern="1200" dirty="0" err="1">
              <a:latin typeface="+mn-lt"/>
            </a:rPr>
            <a:t>intensivist</a:t>
          </a:r>
          <a:r>
            <a:rPr lang="en-IN" sz="2000" b="1" kern="1200" dirty="0">
              <a:latin typeface="+mn-lt"/>
            </a:rPr>
            <a:t> according to the severity.</a:t>
          </a:r>
        </a:p>
      </dsp:txBody>
      <dsp:txXfrm>
        <a:off x="14159" y="0"/>
        <a:ext cx="9186559" cy="2385871"/>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2.jpg>
</file>

<file path=ppt/media/image3.jpg>
</file>

<file path=ppt/media/image4.pn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5/4/2017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5/4/2017</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43953" y="0"/>
            <a:ext cx="9996952" cy="3229785"/>
          </a:xfrm>
        </p:spPr>
        <p:txBody>
          <a:bodyPr>
            <a:normAutofit fontScale="90000"/>
          </a:bodyPr>
          <a:lstStyle/>
          <a:p>
            <a:pPr algn="ctr"/>
            <a:r>
              <a:rPr lang="en-IN" dirty="0" smtClean="0"/>
              <a:t>Innovative Monitoring System for TeleICU Patient Using </a:t>
            </a:r>
            <a:br>
              <a:rPr lang="en-IN" dirty="0" smtClean="0"/>
            </a:br>
            <a:r>
              <a:rPr lang="en-IN" dirty="0" smtClean="0"/>
              <a:t>Video Processing &amp; Deep Learning</a:t>
            </a:r>
            <a:endParaRPr lang="en-IN" dirty="0"/>
          </a:p>
        </p:txBody>
      </p:sp>
      <p:sp>
        <p:nvSpPr>
          <p:cNvPr id="3" name="Subtitle 2"/>
          <p:cNvSpPr>
            <a:spLocks noGrp="1"/>
          </p:cNvSpPr>
          <p:nvPr>
            <p:ph type="subTitle" idx="1"/>
          </p:nvPr>
        </p:nvSpPr>
        <p:spPr>
          <a:xfrm>
            <a:off x="4800600" y="5849471"/>
            <a:ext cx="7240305" cy="880035"/>
          </a:xfrm>
        </p:spPr>
        <p:txBody>
          <a:bodyPr/>
          <a:lstStyle/>
          <a:p>
            <a:r>
              <a:rPr lang="en-IN" b="1" dirty="0" smtClean="0"/>
              <a:t>By, Jaimin Maniyar           </a:t>
            </a:r>
            <a:r>
              <a:rPr lang="en-IN" b="1" dirty="0" smtClean="0"/>
              <a:t>Ranjita Nair</a:t>
            </a:r>
            <a:endParaRPr lang="en-IN" b="1" dirty="0" smtClean="0"/>
          </a:p>
          <a:p>
            <a:endParaRPr lang="en-IN" dirty="0"/>
          </a:p>
        </p:txBody>
      </p:sp>
    </p:spTree>
    <p:extLst>
      <p:ext uri="{BB962C8B-B14F-4D97-AF65-F5344CB8AC3E}">
        <p14:creationId xmlns:p14="http://schemas.microsoft.com/office/powerpoint/2010/main" val="11674223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134472"/>
            <a:ext cx="10018713" cy="766482"/>
          </a:xfrm>
        </p:spPr>
        <p:txBody>
          <a:bodyPr/>
          <a:lstStyle/>
          <a:p>
            <a:r>
              <a:rPr lang="en-IN" b="1" dirty="0" smtClean="0"/>
              <a:t>Architecture of System</a:t>
            </a:r>
            <a:endParaRPr lang="en-IN" b="1" dirty="0"/>
          </a:p>
        </p:txBody>
      </p:sp>
      <p:sp>
        <p:nvSpPr>
          <p:cNvPr id="48" name="Rounded Rectangle 47"/>
          <p:cNvSpPr/>
          <p:nvPr/>
        </p:nvSpPr>
        <p:spPr>
          <a:xfrm>
            <a:off x="1482627" y="1181100"/>
            <a:ext cx="1514475" cy="103822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2000">
                <a:effectLst/>
                <a:ea typeface="Calibri" panose="020F0502020204030204" pitchFamily="34" charset="0"/>
                <a:cs typeface="Shruti" panose="020B0502040204020203" pitchFamily="34" charset="0"/>
              </a:rPr>
              <a:t>Input</a:t>
            </a:r>
            <a:endParaRPr lang="en-IN" sz="1100">
              <a:effectLst/>
              <a:ea typeface="Calibri" panose="020F0502020204030204" pitchFamily="34" charset="0"/>
              <a:cs typeface="Shruti" panose="020B0502040204020203" pitchFamily="34" charset="0"/>
            </a:endParaRPr>
          </a:p>
        </p:txBody>
      </p:sp>
      <p:cxnSp>
        <p:nvCxnSpPr>
          <p:cNvPr id="49" name="Straight Arrow Connector 48"/>
          <p:cNvCxnSpPr/>
          <p:nvPr/>
        </p:nvCxnSpPr>
        <p:spPr>
          <a:xfrm flipH="1">
            <a:off x="1909224" y="2248535"/>
            <a:ext cx="323850" cy="5715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0" name="Right Arrow 49"/>
          <p:cNvSpPr/>
          <p:nvPr/>
        </p:nvSpPr>
        <p:spPr>
          <a:xfrm>
            <a:off x="3219450" y="1574259"/>
            <a:ext cx="552450" cy="381000"/>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51" name="Rounded Rectangle 50"/>
          <p:cNvSpPr/>
          <p:nvPr/>
        </p:nvSpPr>
        <p:spPr>
          <a:xfrm>
            <a:off x="3953632" y="1341755"/>
            <a:ext cx="1876425" cy="82867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2000">
                <a:effectLst/>
                <a:ea typeface="Calibri" panose="020F0502020204030204" pitchFamily="34" charset="0"/>
                <a:cs typeface="Shruti" panose="020B0502040204020203" pitchFamily="34" charset="0"/>
              </a:rPr>
              <a:t>Pre-processing of frames</a:t>
            </a:r>
            <a:endParaRPr lang="en-IN" sz="1100">
              <a:effectLst/>
              <a:ea typeface="Calibri" panose="020F0502020204030204" pitchFamily="34" charset="0"/>
              <a:cs typeface="Shruti" panose="020B0502040204020203" pitchFamily="34" charset="0"/>
            </a:endParaRPr>
          </a:p>
        </p:txBody>
      </p:sp>
      <p:sp>
        <p:nvSpPr>
          <p:cNvPr id="52" name="Rounded Rectangle 51"/>
          <p:cNvSpPr/>
          <p:nvPr/>
        </p:nvSpPr>
        <p:spPr>
          <a:xfrm>
            <a:off x="7390325" y="1067313"/>
            <a:ext cx="4638675" cy="3257550"/>
          </a:xfrm>
          <a:prstGeom prst="roundRect">
            <a:avLst/>
          </a:prstGeom>
          <a:ln w="28575"/>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IN" sz="2000" b="1">
                <a:effectLst/>
                <a:ea typeface="Calibri" panose="020F0502020204030204" pitchFamily="34" charset="0"/>
                <a:cs typeface="Shruti" panose="020B0502040204020203" pitchFamily="34" charset="0"/>
              </a:rPr>
              <a:t>Server Processing Unit</a:t>
            </a:r>
            <a:endParaRPr lang="en-IN" sz="1100">
              <a:effectLst/>
              <a:ea typeface="Calibri" panose="020F0502020204030204" pitchFamily="34" charset="0"/>
              <a:cs typeface="Shruti" panose="020B0502040204020203" pitchFamily="34" charset="0"/>
            </a:endParaRPr>
          </a:p>
        </p:txBody>
      </p:sp>
      <p:sp>
        <p:nvSpPr>
          <p:cNvPr id="53" name="Right Arrow 52"/>
          <p:cNvSpPr/>
          <p:nvPr/>
        </p:nvSpPr>
        <p:spPr>
          <a:xfrm>
            <a:off x="6079624" y="1601445"/>
            <a:ext cx="552450" cy="381000"/>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54" name="Rounded Rectangle 53"/>
          <p:cNvSpPr/>
          <p:nvPr/>
        </p:nvSpPr>
        <p:spPr>
          <a:xfrm>
            <a:off x="7490313" y="1718749"/>
            <a:ext cx="1876425" cy="82867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2000">
                <a:effectLst/>
                <a:ea typeface="Calibri" panose="020F0502020204030204" pitchFamily="34" charset="0"/>
                <a:cs typeface="Shruti" panose="020B0502040204020203" pitchFamily="34" charset="0"/>
              </a:rPr>
              <a:t>Person Type Detection</a:t>
            </a:r>
            <a:endParaRPr lang="en-IN" sz="1100">
              <a:effectLst/>
              <a:ea typeface="Calibri" panose="020F0502020204030204" pitchFamily="34" charset="0"/>
              <a:cs typeface="Shruti" panose="020B0502040204020203" pitchFamily="34" charset="0"/>
            </a:endParaRPr>
          </a:p>
        </p:txBody>
      </p:sp>
      <p:sp>
        <p:nvSpPr>
          <p:cNvPr id="55" name="Right Arrow 54"/>
          <p:cNvSpPr/>
          <p:nvPr/>
        </p:nvSpPr>
        <p:spPr>
          <a:xfrm>
            <a:off x="9509929" y="1980337"/>
            <a:ext cx="552450" cy="381000"/>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56" name="Rounded Rectangle 55"/>
          <p:cNvSpPr/>
          <p:nvPr/>
        </p:nvSpPr>
        <p:spPr>
          <a:xfrm>
            <a:off x="10194457" y="1728613"/>
            <a:ext cx="1524000" cy="82867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2000">
                <a:effectLst/>
                <a:ea typeface="Calibri" panose="020F0502020204030204" pitchFamily="34" charset="0"/>
                <a:cs typeface="Shruti" panose="020B0502040204020203" pitchFamily="34" charset="0"/>
              </a:rPr>
              <a:t>ROI Setting</a:t>
            </a:r>
            <a:endParaRPr lang="en-IN" sz="1100">
              <a:effectLst/>
              <a:ea typeface="Calibri" panose="020F0502020204030204" pitchFamily="34" charset="0"/>
              <a:cs typeface="Shruti" panose="020B0502040204020203" pitchFamily="34" charset="0"/>
            </a:endParaRPr>
          </a:p>
        </p:txBody>
      </p:sp>
      <p:sp>
        <p:nvSpPr>
          <p:cNvPr id="57" name="Right Arrow 56"/>
          <p:cNvSpPr/>
          <p:nvPr/>
        </p:nvSpPr>
        <p:spPr>
          <a:xfrm rot="7640702">
            <a:off x="10680232" y="2838768"/>
            <a:ext cx="552450" cy="381000"/>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58" name="Rounded Rectangle 57"/>
          <p:cNvSpPr/>
          <p:nvPr/>
        </p:nvSpPr>
        <p:spPr>
          <a:xfrm>
            <a:off x="9854613" y="3364426"/>
            <a:ext cx="1524000" cy="82867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2000">
                <a:effectLst/>
                <a:ea typeface="Calibri" panose="020F0502020204030204" pitchFamily="34" charset="0"/>
                <a:cs typeface="Shruti" panose="020B0502040204020203" pitchFamily="34" charset="0"/>
              </a:rPr>
              <a:t>Motion Detection</a:t>
            </a:r>
            <a:endParaRPr lang="en-IN" sz="1100">
              <a:effectLst/>
              <a:ea typeface="Calibri" panose="020F0502020204030204" pitchFamily="34" charset="0"/>
              <a:cs typeface="Shruti" panose="020B0502040204020203" pitchFamily="34" charset="0"/>
            </a:endParaRPr>
          </a:p>
        </p:txBody>
      </p:sp>
      <p:sp>
        <p:nvSpPr>
          <p:cNvPr id="59" name="Rounded Rectangle 58"/>
          <p:cNvSpPr/>
          <p:nvPr/>
        </p:nvSpPr>
        <p:spPr>
          <a:xfrm>
            <a:off x="2399400" y="4102232"/>
            <a:ext cx="4638675" cy="2676525"/>
          </a:xfrm>
          <a:prstGeom prst="roundRect">
            <a:avLst/>
          </a:prstGeom>
          <a:ln/>
        </p:spPr>
        <p:style>
          <a:lnRef idx="2">
            <a:schemeClr val="dk1"/>
          </a:lnRef>
          <a:fillRef idx="1">
            <a:schemeClr val="lt1"/>
          </a:fillRef>
          <a:effectRef idx="0">
            <a:schemeClr val="dk1"/>
          </a:effectRef>
          <a:fontRef idx="minor">
            <a:schemeClr val="dk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lnSpc>
                <a:spcPct val="107000"/>
              </a:lnSpc>
              <a:spcAft>
                <a:spcPts val="800"/>
              </a:spcAft>
            </a:pPr>
            <a:r>
              <a:rPr lang="en-IN" sz="2000" b="1">
                <a:effectLst/>
                <a:ea typeface="Calibri" panose="020F0502020204030204" pitchFamily="34" charset="0"/>
                <a:cs typeface="Shruti" panose="020B0502040204020203" pitchFamily="34" charset="0"/>
              </a:rPr>
              <a:t>Action Handler</a:t>
            </a:r>
            <a:endParaRPr lang="en-IN" sz="1100">
              <a:effectLst/>
              <a:ea typeface="Calibri" panose="020F0502020204030204" pitchFamily="34" charset="0"/>
              <a:cs typeface="Shruti" panose="020B0502040204020203" pitchFamily="34" charset="0"/>
            </a:endParaRPr>
          </a:p>
        </p:txBody>
      </p:sp>
      <p:sp>
        <p:nvSpPr>
          <p:cNvPr id="60" name="Right Arrow 59"/>
          <p:cNvSpPr/>
          <p:nvPr/>
        </p:nvSpPr>
        <p:spPr>
          <a:xfrm rot="7640702">
            <a:off x="7057260" y="5028510"/>
            <a:ext cx="1738891" cy="381000"/>
          </a:xfrm>
          <a:prstGeom prst="rightArrow">
            <a:avLst/>
          </a:prstGeom>
        </p:spPr>
        <p:style>
          <a:lnRef idx="1">
            <a:schemeClr val="accent3"/>
          </a:lnRef>
          <a:fillRef idx="2">
            <a:schemeClr val="accent3"/>
          </a:fillRef>
          <a:effectRef idx="1">
            <a:schemeClr val="accent3"/>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IN"/>
          </a:p>
        </p:txBody>
      </p:sp>
      <p:sp>
        <p:nvSpPr>
          <p:cNvPr id="61" name="Rounded Rectangle 60"/>
          <p:cNvSpPr/>
          <p:nvPr/>
        </p:nvSpPr>
        <p:spPr>
          <a:xfrm>
            <a:off x="2557462" y="4627305"/>
            <a:ext cx="1876425" cy="82867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2000" dirty="0">
                <a:effectLst/>
                <a:ea typeface="Calibri" panose="020F0502020204030204" pitchFamily="34" charset="0"/>
                <a:cs typeface="Shruti" panose="020B0502040204020203" pitchFamily="34" charset="0"/>
              </a:rPr>
              <a:t>Web Notification</a:t>
            </a:r>
            <a:endParaRPr lang="en-IN" sz="1100" dirty="0">
              <a:effectLst/>
              <a:ea typeface="Calibri" panose="020F0502020204030204" pitchFamily="34" charset="0"/>
              <a:cs typeface="Shruti" panose="020B0502040204020203" pitchFamily="34" charset="0"/>
            </a:endParaRPr>
          </a:p>
        </p:txBody>
      </p:sp>
      <p:sp>
        <p:nvSpPr>
          <p:cNvPr id="62" name="Rounded Rectangle 61"/>
          <p:cNvSpPr/>
          <p:nvPr/>
        </p:nvSpPr>
        <p:spPr>
          <a:xfrm>
            <a:off x="5317624" y="4611819"/>
            <a:ext cx="1524000" cy="82867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2000">
                <a:effectLst/>
                <a:ea typeface="Calibri" panose="020F0502020204030204" pitchFamily="34" charset="0"/>
                <a:cs typeface="Shruti" panose="020B0502040204020203" pitchFamily="34" charset="0"/>
              </a:rPr>
              <a:t>Storing Data</a:t>
            </a:r>
            <a:endParaRPr lang="en-IN" sz="1100">
              <a:effectLst/>
              <a:ea typeface="Calibri" panose="020F0502020204030204" pitchFamily="34" charset="0"/>
              <a:cs typeface="Shruti" panose="020B0502040204020203" pitchFamily="34" charset="0"/>
            </a:endParaRPr>
          </a:p>
        </p:txBody>
      </p:sp>
      <p:sp>
        <p:nvSpPr>
          <p:cNvPr id="63" name="Rounded Rectangle 62"/>
          <p:cNvSpPr/>
          <p:nvPr/>
        </p:nvSpPr>
        <p:spPr>
          <a:xfrm>
            <a:off x="3925557" y="5627080"/>
            <a:ext cx="1524000" cy="82867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2000">
                <a:effectLst/>
                <a:ea typeface="Calibri" panose="020F0502020204030204" pitchFamily="34" charset="0"/>
                <a:cs typeface="Shruti" panose="020B0502040204020203" pitchFamily="34" charset="0"/>
              </a:rPr>
              <a:t>Control Center</a:t>
            </a:r>
            <a:endParaRPr lang="en-IN" sz="1100">
              <a:effectLst/>
              <a:ea typeface="Calibri" panose="020F0502020204030204" pitchFamily="34" charset="0"/>
              <a:cs typeface="Shruti" panose="020B0502040204020203" pitchFamily="34" charset="0"/>
            </a:endParaRPr>
          </a:p>
        </p:txBody>
      </p:sp>
      <p:sp>
        <p:nvSpPr>
          <p:cNvPr id="64" name="Rectangle 79"/>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65" name="Rectangle 86"/>
          <p:cNvSpPr>
            <a:spLocks noChangeArrowheads="1"/>
          </p:cNvSpPr>
          <p:nvPr/>
        </p:nvSpPr>
        <p:spPr bwMode="auto">
          <a:xfrm>
            <a:off x="1294325" y="24571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1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dirty="0" smtClean="0">
                <a:ln>
                  <a:noFill/>
                </a:ln>
                <a:solidFill>
                  <a:schemeClr val="tx1"/>
                </a:solidFill>
                <a:effectLst/>
                <a:latin typeface="Arial" panose="020B0604020202020204" pitchFamily="34" charset="0"/>
              </a:rPr>
              <a:t/>
            </a:r>
            <a:br>
              <a:rPr kumimoji="0" lang="en-US" sz="1800" b="0" i="0" u="none" strike="noStrike" cap="none" normalizeH="0" baseline="0" dirty="0" smtClean="0">
                <a:ln>
                  <a:noFill/>
                </a:ln>
                <a:solidFill>
                  <a:schemeClr val="tx1"/>
                </a:solidFill>
                <a:effectLst/>
                <a:latin typeface="Arial" panose="020B0604020202020204" pitchFamily="34" charset="0"/>
              </a:rPr>
            </a:br>
            <a:endParaRPr kumimoji="0" lang="en-US" sz="1800" b="0" i="0" u="none" strike="noStrike" cap="none" normalizeH="0" baseline="0" dirty="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4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Shruti" panose="020B0502040204020203" pitchFamily="34" charset="0"/>
              </a:rPr>
              <a:t>Stream of Video</a:t>
            </a:r>
            <a:endParaRPr kumimoji="0" lang="en-US" sz="11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66" name="Rectangle 87"/>
          <p:cNvSpPr>
            <a:spLocks noChangeArrowheads="1"/>
          </p:cNvSpPr>
          <p:nvPr/>
        </p:nvSpPr>
        <p:spPr bwMode="auto">
          <a:xfrm>
            <a:off x="-7026069" y="562708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tabLst>
                <a:tab pos="5772150" algn="l"/>
              </a:tabLst>
              <a:defRPr>
                <a:solidFill>
                  <a:schemeClr val="tx1"/>
                </a:solidFill>
                <a:latin typeface="Arial" panose="020B0604020202020204" pitchFamily="34" charset="0"/>
              </a:defRPr>
            </a:lvl1pPr>
            <a:lvl2pPr eaLnBrk="0" fontAlgn="base" hangingPunct="0">
              <a:spcBef>
                <a:spcPct val="0"/>
              </a:spcBef>
              <a:spcAft>
                <a:spcPct val="0"/>
              </a:spcAft>
              <a:tabLst>
                <a:tab pos="5772150" algn="l"/>
              </a:tabLst>
              <a:defRPr>
                <a:solidFill>
                  <a:schemeClr val="tx1"/>
                </a:solidFill>
                <a:latin typeface="Arial" panose="020B0604020202020204" pitchFamily="34" charset="0"/>
              </a:defRPr>
            </a:lvl2pPr>
            <a:lvl3pPr eaLnBrk="0" fontAlgn="base" hangingPunct="0">
              <a:spcBef>
                <a:spcPct val="0"/>
              </a:spcBef>
              <a:spcAft>
                <a:spcPct val="0"/>
              </a:spcAft>
              <a:tabLst>
                <a:tab pos="5772150" algn="l"/>
              </a:tabLst>
              <a:defRPr>
                <a:solidFill>
                  <a:schemeClr val="tx1"/>
                </a:solidFill>
                <a:latin typeface="Arial" panose="020B0604020202020204" pitchFamily="34" charset="0"/>
              </a:defRPr>
            </a:lvl3pPr>
            <a:lvl4pPr eaLnBrk="0" fontAlgn="base" hangingPunct="0">
              <a:spcBef>
                <a:spcPct val="0"/>
              </a:spcBef>
              <a:spcAft>
                <a:spcPct val="0"/>
              </a:spcAft>
              <a:tabLst>
                <a:tab pos="5772150" algn="l"/>
              </a:tabLst>
              <a:defRPr>
                <a:solidFill>
                  <a:schemeClr val="tx1"/>
                </a:solidFill>
                <a:latin typeface="Arial" panose="020B0604020202020204" pitchFamily="34" charset="0"/>
              </a:defRPr>
            </a:lvl4pPr>
            <a:lvl5pPr eaLnBrk="0" fontAlgn="base" hangingPunct="0">
              <a:spcBef>
                <a:spcPct val="0"/>
              </a:spcBef>
              <a:spcAft>
                <a:spcPct val="0"/>
              </a:spcAft>
              <a:tabLst>
                <a:tab pos="5772150" algn="l"/>
              </a:tabLst>
              <a:defRPr>
                <a:solidFill>
                  <a:schemeClr val="tx1"/>
                </a:solidFill>
                <a:latin typeface="Arial" panose="020B0604020202020204" pitchFamily="34" charset="0"/>
              </a:defRPr>
            </a:lvl5pPr>
            <a:lvl6pPr eaLnBrk="0" fontAlgn="base" hangingPunct="0">
              <a:spcBef>
                <a:spcPct val="0"/>
              </a:spcBef>
              <a:spcAft>
                <a:spcPct val="0"/>
              </a:spcAft>
              <a:tabLst>
                <a:tab pos="5772150" algn="l"/>
              </a:tabLst>
              <a:defRPr>
                <a:solidFill>
                  <a:schemeClr val="tx1"/>
                </a:solidFill>
                <a:latin typeface="Arial" panose="020B0604020202020204" pitchFamily="34" charset="0"/>
              </a:defRPr>
            </a:lvl6pPr>
            <a:lvl7pPr eaLnBrk="0" fontAlgn="base" hangingPunct="0">
              <a:spcBef>
                <a:spcPct val="0"/>
              </a:spcBef>
              <a:spcAft>
                <a:spcPct val="0"/>
              </a:spcAft>
              <a:tabLst>
                <a:tab pos="5772150" algn="l"/>
              </a:tabLst>
              <a:defRPr>
                <a:solidFill>
                  <a:schemeClr val="tx1"/>
                </a:solidFill>
                <a:latin typeface="Arial" panose="020B0604020202020204" pitchFamily="34" charset="0"/>
              </a:defRPr>
            </a:lvl7pPr>
            <a:lvl8pPr eaLnBrk="0" fontAlgn="base" hangingPunct="0">
              <a:spcBef>
                <a:spcPct val="0"/>
              </a:spcBef>
              <a:spcAft>
                <a:spcPct val="0"/>
              </a:spcAft>
              <a:tabLst>
                <a:tab pos="5772150" algn="l"/>
              </a:tabLst>
              <a:defRPr>
                <a:solidFill>
                  <a:schemeClr val="tx1"/>
                </a:solidFill>
                <a:latin typeface="Arial" panose="020B0604020202020204" pitchFamily="34" charset="0"/>
              </a:defRPr>
            </a:lvl8pPr>
            <a:lvl9pPr eaLnBrk="0" fontAlgn="base" hangingPunct="0">
              <a:spcBef>
                <a:spcPct val="0"/>
              </a:spcBef>
              <a:spcAft>
                <a:spcPct val="0"/>
              </a:spcAft>
              <a:tabLst>
                <a:tab pos="5772150" algn="l"/>
              </a:tabLs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tab pos="5772150" algn="l"/>
              </a:tabLst>
            </a:pPr>
            <a:endParaRPr kumimoji="0" lang="en-US"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Shruti" panose="020B0502040204020203"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tab pos="5772150" algn="l"/>
              </a:tabLst>
            </a:pPr>
            <a:r>
              <a:rPr kumimoji="0" lang="en-US"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Shruti" panose="020B0502040204020203" pitchFamily="34" charset="0"/>
              </a:rPr>
              <a:t>	</a:t>
            </a:r>
            <a:endParaRPr kumimoji="0" lang="en-US" sz="11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5772150" algn="l"/>
              </a:tabLst>
            </a:pPr>
            <a:r>
              <a:rPr kumimoji="0" lang="en-US" sz="1100" b="0"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Shruti" panose="020B0502040204020203" pitchFamily="34" charset="0"/>
              </a:rPr>
              <a:t>											</a:t>
            </a:r>
            <a:r>
              <a:rPr kumimoji="0" lang="en-US" sz="11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Shruti" panose="020B0502040204020203" pitchFamily="34" charset="0"/>
              </a:rPr>
              <a:t>      </a:t>
            </a:r>
            <a:r>
              <a:rPr kumimoji="0" lang="en-US" sz="14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Shruti" panose="020B0502040204020203" pitchFamily="34" charset="0"/>
              </a:rPr>
              <a:t>Event Triggered</a:t>
            </a:r>
            <a:endParaRPr kumimoji="0" lang="en-US" sz="1100" b="0" i="0" u="none" strike="noStrike" cap="none" normalizeH="0" baseline="0" dirty="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tab pos="5772150" algn="l"/>
              </a:tabLst>
            </a:pPr>
            <a:endParaRPr kumimoji="0" lang="en-US" sz="1800" b="0" i="0" u="none" strike="noStrike" cap="none" normalizeH="0" baseline="0" dirty="0" smtClean="0">
              <a:ln>
                <a:noFill/>
              </a:ln>
              <a:solidFill>
                <a:schemeClr val="tx1"/>
              </a:solidFill>
              <a:effectLst/>
              <a:latin typeface="Arial" panose="020B0604020202020204" pitchFamily="34" charset="0"/>
            </a:endParaRPr>
          </a:p>
        </p:txBody>
      </p:sp>
      <p:sp>
        <p:nvSpPr>
          <p:cNvPr id="67" name="Rectangle 91"/>
          <p:cNvSpPr>
            <a:spLocks noChangeArrowheads="1"/>
          </p:cNvSpPr>
          <p:nvPr/>
        </p:nvSpPr>
        <p:spPr bwMode="auto">
          <a:xfrm>
            <a:off x="0" y="914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1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800" b="0" i="0" u="none" strike="noStrike" cap="none" normalizeH="0" baseline="0" smtClean="0">
                <a:ln>
                  <a:noFill/>
                </a:ln>
                <a:solidFill>
                  <a:schemeClr val="tx1"/>
                </a:solidFill>
                <a:effectLst/>
                <a:latin typeface="Arial" panose="020B0604020202020204" pitchFamily="34" charset="0"/>
              </a:rPr>
              <a:t/>
            </a:r>
            <a:br>
              <a:rPr kumimoji="0" lang="en-US" sz="1800" b="0" i="0" u="none" strike="noStrike" cap="none" normalizeH="0" baseline="0" smtClean="0">
                <a:ln>
                  <a:noFill/>
                </a:ln>
                <a:solidFill>
                  <a:schemeClr val="tx1"/>
                </a:solidFill>
                <a:effectLst/>
                <a:latin typeface="Arial" panose="020B0604020202020204" pitchFamily="34" charset="0"/>
              </a:rPr>
            </a:br>
            <a:endParaRPr kumimoji="0" lang="en-US" sz="1800" b="0" i="0" u="none" strike="noStrike" cap="none" normalizeH="0" baseline="0" smtClean="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100" b="0" i="0" u="none" strike="noStrike" cap="none" normalizeH="0" baseline="0" smtClean="0">
                <a:ln>
                  <a:noFill/>
                </a:ln>
                <a:solidFill>
                  <a:schemeClr val="tx1"/>
                </a:solidFill>
                <a:effectLst/>
                <a:latin typeface="Calibri" panose="020F0502020204030204" pitchFamily="34" charset="0"/>
                <a:ea typeface="Calibri" panose="020F0502020204030204" pitchFamily="34" charset="0"/>
                <a:cs typeface="Shruti" panose="020B0502040204020203" pitchFamily="34" charset="0"/>
              </a:rPr>
              <a:t> </a:t>
            </a:r>
            <a:endParaRPr kumimoji="0" lang="en-US" sz="1100" b="0" i="0" u="none" strike="noStrike" cap="none" normalizeH="0" baseline="0" smtClean="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800" b="0" i="0" u="none" strike="noStrike" cap="none" normalizeH="0" baseline="0" smtClean="0">
              <a:ln>
                <a:noFill/>
              </a:ln>
              <a:solidFill>
                <a:schemeClr val="tx1"/>
              </a:solidFill>
              <a:effectLst/>
              <a:latin typeface="Arial" panose="020B0604020202020204" pitchFamily="34" charset="0"/>
            </a:endParaRPr>
          </a:p>
        </p:txBody>
      </p:sp>
      <p:sp>
        <p:nvSpPr>
          <p:cNvPr id="68" name="Rectangle 93"/>
          <p:cNvSpPr>
            <a:spLocks noChangeArrowheads="1"/>
          </p:cNvSpPr>
          <p:nvPr/>
        </p:nvSpPr>
        <p:spPr bwMode="auto">
          <a:xfrm>
            <a:off x="0" y="13716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166345111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38100" y="2447364"/>
            <a:ext cx="10018713" cy="1752599"/>
          </a:xfrm>
        </p:spPr>
        <p:txBody>
          <a:bodyPr>
            <a:normAutofit/>
          </a:bodyPr>
          <a:lstStyle/>
          <a:p>
            <a:r>
              <a:rPr lang="en-IN" sz="4800" b="1" dirty="0" smtClean="0"/>
              <a:t>Result</a:t>
            </a:r>
            <a:br>
              <a:rPr lang="en-IN" sz="4800" b="1" dirty="0" smtClean="0"/>
            </a:br>
            <a:r>
              <a:rPr lang="en-IN" sz="4800" b="1" dirty="0" smtClean="0"/>
              <a:t>MAP Value 89.77</a:t>
            </a:r>
            <a:endParaRPr lang="en-IN" sz="4800" b="1" dirty="0"/>
          </a:p>
        </p:txBody>
      </p:sp>
    </p:spTree>
    <p:extLst>
      <p:ext uri="{BB962C8B-B14F-4D97-AF65-F5344CB8AC3E}">
        <p14:creationId xmlns:p14="http://schemas.microsoft.com/office/powerpoint/2010/main" val="127830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45621604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0"/>
            <a:ext cx="12192001" cy="6858000"/>
          </a:xfrm>
        </p:spPr>
      </p:pic>
    </p:spTree>
    <p:extLst>
      <p:ext uri="{BB962C8B-B14F-4D97-AF65-F5344CB8AC3E}">
        <p14:creationId xmlns:p14="http://schemas.microsoft.com/office/powerpoint/2010/main" val="273151725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192000" cy="6857999"/>
          </a:xfrm>
          <a:prstGeom prst="rect">
            <a:avLst/>
          </a:prstGeom>
        </p:spPr>
      </p:pic>
    </p:spTree>
    <p:extLst>
      <p:ext uri="{BB962C8B-B14F-4D97-AF65-F5344CB8AC3E}">
        <p14:creationId xmlns:p14="http://schemas.microsoft.com/office/powerpoint/2010/main" val="37337369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90259884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26307958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2051101393"/>
              </p:ext>
            </p:extLst>
          </p:nvPr>
        </p:nvGraphicFramePr>
        <p:xfrm>
          <a:off x="1972870" y="2165258"/>
          <a:ext cx="9201636" cy="239329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p:cNvSpPr/>
          <p:nvPr/>
        </p:nvSpPr>
        <p:spPr>
          <a:xfrm>
            <a:off x="1972870" y="2165257"/>
            <a:ext cx="9201636" cy="697396"/>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3600">
                <a:effectLst/>
                <a:latin typeface="Raleway" panose="020B0503030101060003" pitchFamily="34" charset="0"/>
                <a:ea typeface="Calibri" panose="020F0502020204030204" pitchFamily="34" charset="0"/>
                <a:cs typeface="Shruti" panose="020B0502040204020203" pitchFamily="34" charset="0"/>
              </a:rPr>
              <a:t>Conclusion</a:t>
            </a:r>
            <a:endParaRPr lang="en-IN" sz="1100">
              <a:effectLst/>
              <a:ea typeface="Calibri" panose="020F0502020204030204" pitchFamily="34" charset="0"/>
              <a:cs typeface="Shruti" panose="020B0502040204020203" pitchFamily="34" charset="0"/>
            </a:endParaRPr>
          </a:p>
        </p:txBody>
      </p:sp>
    </p:spTree>
    <p:extLst>
      <p:ext uri="{BB962C8B-B14F-4D97-AF65-F5344CB8AC3E}">
        <p14:creationId xmlns:p14="http://schemas.microsoft.com/office/powerpoint/2010/main" val="283670744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09" y="309283"/>
            <a:ext cx="10018713" cy="793376"/>
          </a:xfrm>
        </p:spPr>
        <p:txBody>
          <a:bodyPr/>
          <a:lstStyle/>
          <a:p>
            <a:r>
              <a:rPr lang="en-IN" b="1" dirty="0" smtClean="0"/>
              <a:t>References</a:t>
            </a:r>
            <a:endParaRPr lang="en-IN" b="1" dirty="0"/>
          </a:p>
        </p:txBody>
      </p:sp>
      <p:sp>
        <p:nvSpPr>
          <p:cNvPr id="3" name="Content Placeholder 2"/>
          <p:cNvSpPr>
            <a:spLocks noGrp="1"/>
          </p:cNvSpPr>
          <p:nvPr>
            <p:ph idx="1"/>
          </p:nvPr>
        </p:nvSpPr>
        <p:spPr>
          <a:xfrm>
            <a:off x="1484309" y="1102659"/>
            <a:ext cx="10456678" cy="5661212"/>
          </a:xfrm>
        </p:spPr>
        <p:txBody>
          <a:bodyPr>
            <a:normAutofit/>
          </a:bodyPr>
          <a:lstStyle/>
          <a:p>
            <a:pPr marL="0" indent="0" algn="just">
              <a:buNone/>
            </a:pPr>
            <a:r>
              <a:rPr lang="en-IN" sz="1900" b="1" dirty="0"/>
              <a:t>[1] </a:t>
            </a:r>
            <a:r>
              <a:rPr lang="en-IN" sz="1900" b="1" dirty="0" err="1"/>
              <a:t>Ren</a:t>
            </a:r>
            <a:r>
              <a:rPr lang="en-IN" sz="1900" b="1" dirty="0"/>
              <a:t>, S., He, K., </a:t>
            </a:r>
            <a:r>
              <a:rPr lang="en-IN" sz="1900" b="1" dirty="0" err="1"/>
              <a:t>Girshick</a:t>
            </a:r>
            <a:r>
              <a:rPr lang="en-IN" sz="1900" b="1" dirty="0"/>
              <a:t>, R., &amp; Sun, J. (2015). Faster r-</a:t>
            </a:r>
            <a:r>
              <a:rPr lang="en-IN" sz="1900" b="1" dirty="0" err="1"/>
              <a:t>cnn</a:t>
            </a:r>
            <a:r>
              <a:rPr lang="en-IN" sz="1900" b="1" dirty="0"/>
              <a:t>: </a:t>
            </a:r>
            <a:r>
              <a:rPr lang="en-IN" sz="1900" b="1" dirty="0" smtClean="0"/>
              <a:t>Towards real-time </a:t>
            </a:r>
            <a:r>
              <a:rPr lang="en-IN" sz="1900" b="1" dirty="0"/>
              <a:t>object detection with region proposal networks. In </a:t>
            </a:r>
            <a:r>
              <a:rPr lang="en-IN" sz="1900" b="1" dirty="0" smtClean="0"/>
              <a:t>Advances in </a:t>
            </a:r>
            <a:r>
              <a:rPr lang="en-IN" sz="1900" b="1" dirty="0"/>
              <a:t>neural information processing systems (pp. 91-99</a:t>
            </a:r>
            <a:r>
              <a:rPr lang="en-IN" sz="1900" b="1" dirty="0" smtClean="0"/>
              <a:t>).</a:t>
            </a:r>
          </a:p>
          <a:p>
            <a:pPr marL="0" indent="0" algn="just">
              <a:buNone/>
            </a:pPr>
            <a:r>
              <a:rPr lang="en-IN" sz="1900" b="1" dirty="0"/>
              <a:t>[2] </a:t>
            </a:r>
            <a:r>
              <a:rPr lang="en-IN" sz="1900" b="1" dirty="0" err="1"/>
              <a:t>Redmon</a:t>
            </a:r>
            <a:r>
              <a:rPr lang="en-IN" sz="1900" b="1" dirty="0"/>
              <a:t>, J., &amp; </a:t>
            </a:r>
            <a:r>
              <a:rPr lang="en-IN" sz="1900" b="1" dirty="0" err="1"/>
              <a:t>Farhadi</a:t>
            </a:r>
            <a:r>
              <a:rPr lang="en-IN" sz="1900" b="1" dirty="0"/>
              <a:t>, A. (2016). YOLO9000: Better, </a:t>
            </a:r>
            <a:r>
              <a:rPr lang="en-IN" sz="1900" b="1" dirty="0" smtClean="0"/>
              <a:t>Faster, Stronger</a:t>
            </a:r>
            <a:r>
              <a:rPr lang="en-IN" sz="1900" b="1" dirty="0"/>
              <a:t>. </a:t>
            </a:r>
            <a:r>
              <a:rPr lang="en-IN" sz="1900" b="1" dirty="0" err="1"/>
              <a:t>arXiv</a:t>
            </a:r>
            <a:r>
              <a:rPr lang="en-IN" sz="1900" b="1" dirty="0"/>
              <a:t> preprint arXiv:1612.08242</a:t>
            </a:r>
            <a:r>
              <a:rPr lang="en-IN" sz="1900" b="1" dirty="0" smtClean="0"/>
              <a:t>.</a:t>
            </a:r>
            <a:endParaRPr lang="en-IN" sz="1900" b="1" dirty="0"/>
          </a:p>
          <a:p>
            <a:pPr marL="0" indent="0" algn="just">
              <a:buNone/>
            </a:pPr>
            <a:r>
              <a:rPr lang="en-IN" sz="1900" b="1" dirty="0"/>
              <a:t>[3] Kumar, S., Merchant, S., &amp; Reynolds, R. (2013). Tele-ICU: </a:t>
            </a:r>
            <a:r>
              <a:rPr lang="en-IN" sz="1900" b="1" dirty="0" smtClean="0"/>
              <a:t>efﬁcacy and </a:t>
            </a:r>
            <a:r>
              <a:rPr lang="en-IN" sz="1900" b="1" dirty="0"/>
              <a:t>cost-effectiveness approach of remotely managing the </a:t>
            </a:r>
            <a:r>
              <a:rPr lang="en-IN" sz="1900" b="1" dirty="0" smtClean="0"/>
              <a:t>critical care</a:t>
            </a:r>
            <a:r>
              <a:rPr lang="en-IN" sz="1900" b="1" dirty="0"/>
              <a:t>. The open medical informatics journal, 7, 24</a:t>
            </a:r>
            <a:r>
              <a:rPr lang="en-IN" sz="1900" b="1" dirty="0" smtClean="0"/>
              <a:t>.</a:t>
            </a:r>
          </a:p>
          <a:p>
            <a:pPr marL="0" indent="0" algn="just">
              <a:buNone/>
            </a:pPr>
            <a:r>
              <a:rPr lang="en-IN" sz="1900" b="1" dirty="0"/>
              <a:t>[4] </a:t>
            </a:r>
            <a:r>
              <a:rPr lang="en-IN" sz="1900" b="1" dirty="0" err="1"/>
              <a:t>Chihaoui</a:t>
            </a:r>
            <a:r>
              <a:rPr lang="en-IN" sz="1900" b="1" dirty="0"/>
              <a:t>, M., </a:t>
            </a:r>
            <a:r>
              <a:rPr lang="en-IN" sz="1900" b="1" dirty="0" err="1"/>
              <a:t>Elkeﬁ</a:t>
            </a:r>
            <a:r>
              <a:rPr lang="en-IN" sz="1900" b="1" dirty="0"/>
              <a:t>, A., </a:t>
            </a:r>
            <a:r>
              <a:rPr lang="en-IN" sz="1900" b="1" dirty="0" err="1"/>
              <a:t>Bellil</a:t>
            </a:r>
            <a:r>
              <a:rPr lang="en-IN" sz="1900" b="1" dirty="0"/>
              <a:t>, W., &amp; Amar, C. B. (2016). </a:t>
            </a:r>
            <a:r>
              <a:rPr lang="en-IN" sz="1900" b="1" dirty="0" smtClean="0"/>
              <a:t>Detection and </a:t>
            </a:r>
            <a:r>
              <a:rPr lang="en-IN" sz="1900" b="1" dirty="0"/>
              <a:t>tracking of the moving objects in a video sequence by </a:t>
            </a:r>
            <a:r>
              <a:rPr lang="en-IN" sz="1900" b="1" dirty="0" smtClean="0"/>
              <a:t>geodesic active </a:t>
            </a:r>
            <a:r>
              <a:rPr lang="en-IN" sz="1900" b="1" dirty="0"/>
              <a:t>contour. In Computer Graphics, Imaging and </a:t>
            </a:r>
            <a:r>
              <a:rPr lang="en-IN" sz="1900" b="1" dirty="0" smtClean="0"/>
              <a:t>Visualization (</a:t>
            </a:r>
            <a:r>
              <a:rPr lang="en-IN" sz="1900" b="1" dirty="0" err="1"/>
              <a:t>CGiV</a:t>
            </a:r>
            <a:r>
              <a:rPr lang="en-IN" sz="1900" b="1" dirty="0"/>
              <a:t>), 2016 13th International Conference on (pp. 212-215</a:t>
            </a:r>
            <a:r>
              <a:rPr lang="en-IN" sz="1900" b="1" dirty="0" smtClean="0"/>
              <a:t>).</a:t>
            </a:r>
          </a:p>
          <a:p>
            <a:pPr marL="0" indent="0" algn="just">
              <a:buNone/>
            </a:pPr>
            <a:r>
              <a:rPr lang="en-IN" sz="1900" b="1" dirty="0"/>
              <a:t>[5] Rajput, S. J., &amp; </a:t>
            </a:r>
            <a:r>
              <a:rPr lang="en-IN" sz="1900" b="1" dirty="0" err="1"/>
              <a:t>Oza</a:t>
            </a:r>
            <a:r>
              <a:rPr lang="en-IN" sz="1900" b="1" dirty="0"/>
              <a:t>, S. D. (2013)A New Algorithm for Tracking </a:t>
            </a:r>
            <a:r>
              <a:rPr lang="en-IN" sz="1900" b="1" dirty="0" smtClean="0"/>
              <a:t>of Multiple </a:t>
            </a:r>
            <a:r>
              <a:rPr lang="en-IN" sz="1900" b="1" dirty="0"/>
              <a:t>Moving Objects. international Journal of Scientiﬁc </a:t>
            </a:r>
            <a:r>
              <a:rPr lang="en-IN" sz="1900" b="1" dirty="0" smtClean="0"/>
              <a:t>Engineering and </a:t>
            </a:r>
            <a:r>
              <a:rPr lang="en-IN" sz="1900" b="1" dirty="0"/>
              <a:t>Technology, Volume, (2), 691-693</a:t>
            </a:r>
            <a:r>
              <a:rPr lang="en-IN" sz="1900" b="1" dirty="0" smtClean="0"/>
              <a:t>.</a:t>
            </a:r>
          </a:p>
          <a:p>
            <a:pPr marL="0" indent="0" algn="just">
              <a:buNone/>
            </a:pPr>
            <a:r>
              <a:rPr lang="en-IN" sz="1900" b="1" dirty="0"/>
              <a:t>[6] </a:t>
            </a:r>
            <a:r>
              <a:rPr lang="en-IN" sz="1900" b="1" dirty="0" err="1"/>
              <a:t>Raheja</a:t>
            </a:r>
            <a:r>
              <a:rPr lang="en-IN" sz="1900" b="1" dirty="0"/>
              <a:t>, J. L., </a:t>
            </a:r>
            <a:r>
              <a:rPr lang="en-IN" sz="1900" b="1" dirty="0" err="1"/>
              <a:t>Gopinath</a:t>
            </a:r>
            <a:r>
              <a:rPr lang="en-IN" sz="1900" b="1" dirty="0"/>
              <a:t>, D., &amp; Chaudhary, A. (2014). GUI </a:t>
            </a:r>
            <a:r>
              <a:rPr lang="en-IN" sz="1900" b="1" dirty="0" smtClean="0"/>
              <a:t>system for </a:t>
            </a:r>
            <a:r>
              <a:rPr lang="en-IN" sz="1900" b="1" dirty="0"/>
              <a:t>elders/patients in intensive care. In Technology </a:t>
            </a:r>
            <a:r>
              <a:rPr lang="en-IN" sz="1900" b="1" dirty="0" smtClean="0"/>
              <a:t>Management Conference </a:t>
            </a:r>
            <a:r>
              <a:rPr lang="en-IN" sz="1900" b="1" dirty="0"/>
              <a:t>(ITMC), 2014 IEEE International (pp. 1-5).</a:t>
            </a:r>
          </a:p>
          <a:p>
            <a:pPr marL="0" indent="0">
              <a:buNone/>
            </a:pPr>
            <a:endParaRPr lang="en-IN" b="1" dirty="0"/>
          </a:p>
        </p:txBody>
      </p:sp>
    </p:spTree>
    <p:extLst>
      <p:ext uri="{BB962C8B-B14F-4D97-AF65-F5344CB8AC3E}">
        <p14:creationId xmlns:p14="http://schemas.microsoft.com/office/powerpoint/2010/main" val="313480598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272832" y="1913963"/>
            <a:ext cx="8930747" cy="2110382"/>
          </a:xfrm>
        </p:spPr>
        <p:txBody>
          <a:bodyPr>
            <a:normAutofit/>
          </a:bodyPr>
          <a:lstStyle/>
          <a:p>
            <a:r>
              <a:rPr lang="en-IN" sz="9600" b="1" dirty="0" smtClean="0">
                <a:latin typeface="Monotype Corsiva" panose="03010101010201010101" pitchFamily="66" charset="0"/>
              </a:rPr>
              <a:t>Thank You</a:t>
            </a:r>
            <a:endParaRPr lang="en-IN" sz="9600" b="1" dirty="0">
              <a:latin typeface="Monotype Corsiva" panose="03010101010201010101" pitchFamily="66" charset="0"/>
            </a:endParaRPr>
          </a:p>
        </p:txBody>
      </p:sp>
    </p:spTree>
    <p:extLst>
      <p:ext uri="{BB962C8B-B14F-4D97-AF65-F5344CB8AC3E}">
        <p14:creationId xmlns:p14="http://schemas.microsoft.com/office/powerpoint/2010/main" val="375066631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874059"/>
          </a:xfrm>
        </p:spPr>
        <p:txBody>
          <a:bodyPr/>
          <a:lstStyle/>
          <a:p>
            <a:r>
              <a:rPr lang="en-IN" b="1" dirty="0" smtClean="0"/>
              <a:t>Objective</a:t>
            </a:r>
            <a:endParaRPr lang="en-IN" b="1" dirty="0"/>
          </a:p>
        </p:txBody>
      </p:sp>
      <p:graphicFrame>
        <p:nvGraphicFramePr>
          <p:cNvPr id="7" name="Diagram 6"/>
          <p:cNvGraphicFramePr/>
          <p:nvPr>
            <p:extLst>
              <p:ext uri="{D42A27DB-BD31-4B8C-83A1-F6EECF244321}">
                <p14:modId xmlns:p14="http://schemas.microsoft.com/office/powerpoint/2010/main" val="3902178613"/>
              </p:ext>
            </p:extLst>
          </p:nvPr>
        </p:nvGraphicFramePr>
        <p:xfrm>
          <a:off x="1955741" y="618378"/>
          <a:ext cx="9366684" cy="574208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Rectangle 7"/>
          <p:cNvSpPr/>
          <p:nvPr/>
        </p:nvSpPr>
        <p:spPr>
          <a:xfrm>
            <a:off x="2070847" y="618378"/>
            <a:ext cx="9130554" cy="704850"/>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3600">
                <a:effectLst/>
                <a:latin typeface="Raleway" panose="020B0503030101060003" pitchFamily="34" charset="0"/>
                <a:ea typeface="Calibri" panose="020F0502020204030204" pitchFamily="34" charset="0"/>
                <a:cs typeface="Shruti" panose="020B0502040204020203" pitchFamily="34" charset="0"/>
              </a:rPr>
              <a:t>Objective</a:t>
            </a:r>
            <a:endParaRPr lang="en-IN" sz="1100">
              <a:effectLst/>
              <a:ea typeface="Calibri" panose="020F0502020204030204" pitchFamily="34" charset="0"/>
              <a:cs typeface="Shruti" panose="020B0502040204020203" pitchFamily="34" charset="0"/>
            </a:endParaRPr>
          </a:p>
        </p:txBody>
      </p:sp>
      <p:sp>
        <p:nvSpPr>
          <p:cNvPr id="9" name="Rectangle 8"/>
          <p:cNvSpPr/>
          <p:nvPr/>
        </p:nvSpPr>
        <p:spPr>
          <a:xfrm>
            <a:off x="2299447" y="1614581"/>
            <a:ext cx="8673353" cy="600075"/>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07000"/>
              </a:lnSpc>
              <a:spcAft>
                <a:spcPts val="800"/>
              </a:spcAft>
            </a:pPr>
            <a:endParaRPr lang="en-IN" sz="1650" b="1" dirty="0" smtClean="0">
              <a:solidFill>
                <a:srgbClr val="000000"/>
              </a:solidFill>
              <a:effectLst/>
              <a:ea typeface="Calibri" panose="020F0502020204030204" pitchFamily="34" charset="0"/>
              <a:cs typeface="Shruti" panose="020B0502040204020203" pitchFamily="34" charset="0"/>
            </a:endParaRPr>
          </a:p>
          <a:p>
            <a:pPr>
              <a:lnSpc>
                <a:spcPct val="107000"/>
              </a:lnSpc>
              <a:spcAft>
                <a:spcPts val="800"/>
              </a:spcAft>
            </a:pPr>
            <a:r>
              <a:rPr lang="en-IN" b="1" dirty="0" smtClean="0">
                <a:solidFill>
                  <a:srgbClr val="000000"/>
                </a:solidFill>
                <a:effectLst/>
                <a:ea typeface="Calibri" panose="020F0502020204030204" pitchFamily="34" charset="0"/>
                <a:cs typeface="Shruti" panose="020B0502040204020203" pitchFamily="34" charset="0"/>
              </a:rPr>
              <a:t>Intention </a:t>
            </a:r>
            <a:r>
              <a:rPr lang="en-IN" b="1" dirty="0">
                <a:solidFill>
                  <a:srgbClr val="000000"/>
                </a:solidFill>
                <a:effectLst/>
                <a:ea typeface="Calibri" panose="020F0502020204030204" pitchFamily="34" charset="0"/>
                <a:cs typeface="Shruti" panose="020B0502040204020203" pitchFamily="34" charset="0"/>
              </a:rPr>
              <a:t>behind creating this project is to do some advancement with existing TeleICU system. </a:t>
            </a:r>
            <a:endParaRPr lang="en-IN" dirty="0">
              <a:effectLst/>
              <a:ea typeface="Calibri" panose="020F0502020204030204" pitchFamily="34" charset="0"/>
              <a:cs typeface="Shruti" panose="020B0502040204020203" pitchFamily="34" charset="0"/>
            </a:endParaRPr>
          </a:p>
          <a:p>
            <a:pPr algn="ctr">
              <a:lnSpc>
                <a:spcPct val="107000"/>
              </a:lnSpc>
              <a:spcAft>
                <a:spcPts val="800"/>
              </a:spcAft>
            </a:pPr>
            <a:r>
              <a:rPr lang="en-IN" sz="1100" dirty="0">
                <a:effectLst/>
                <a:ea typeface="Calibri" panose="020F0502020204030204" pitchFamily="34" charset="0"/>
                <a:cs typeface="Shruti" panose="020B0502040204020203" pitchFamily="34" charset="0"/>
              </a:rPr>
              <a:t> </a:t>
            </a:r>
          </a:p>
        </p:txBody>
      </p:sp>
      <p:sp>
        <p:nvSpPr>
          <p:cNvPr id="10" name="Rectangle 9"/>
          <p:cNvSpPr/>
          <p:nvPr/>
        </p:nvSpPr>
        <p:spPr>
          <a:xfrm>
            <a:off x="2299447" y="2462306"/>
            <a:ext cx="8673353" cy="84921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just">
              <a:lnSpc>
                <a:spcPct val="107000"/>
              </a:lnSpc>
              <a:spcAft>
                <a:spcPts val="800"/>
              </a:spcAft>
            </a:pPr>
            <a:r>
              <a:rPr lang="en-IN" b="1" dirty="0" smtClean="0">
                <a:solidFill>
                  <a:srgbClr val="000000"/>
                </a:solidFill>
                <a:effectLst/>
                <a:ea typeface="Calibri" panose="020F0502020204030204" pitchFamily="34" charset="0"/>
                <a:cs typeface="Shruti" panose="020B0502040204020203" pitchFamily="34" charset="0"/>
              </a:rPr>
              <a:t>TeleICU </a:t>
            </a:r>
            <a:r>
              <a:rPr lang="en-IN" b="1" dirty="0">
                <a:solidFill>
                  <a:srgbClr val="000000"/>
                </a:solidFill>
                <a:effectLst/>
                <a:ea typeface="Calibri" panose="020F0502020204030204" pitchFamily="34" charset="0"/>
                <a:cs typeface="Shruti" panose="020B0502040204020203" pitchFamily="34" charset="0"/>
              </a:rPr>
              <a:t>system is a system in which Intensivist monitors the ICU patients from remote location. It is made for overcome shortage of Intensivist &amp; ICU Nurse.</a:t>
            </a:r>
            <a:endParaRPr lang="en-IN" sz="1100" dirty="0">
              <a:effectLst/>
              <a:ea typeface="Calibri" panose="020F0502020204030204" pitchFamily="34" charset="0"/>
              <a:cs typeface="Shruti" panose="020B0502040204020203" pitchFamily="34" charset="0"/>
            </a:endParaRPr>
          </a:p>
        </p:txBody>
      </p:sp>
      <p:sp>
        <p:nvSpPr>
          <p:cNvPr id="11" name="Rectangle 10"/>
          <p:cNvSpPr/>
          <p:nvPr/>
        </p:nvSpPr>
        <p:spPr>
          <a:xfrm>
            <a:off x="2299447" y="3469341"/>
            <a:ext cx="8673353" cy="60511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just">
              <a:lnSpc>
                <a:spcPct val="107000"/>
              </a:lnSpc>
              <a:spcAft>
                <a:spcPts val="800"/>
              </a:spcAft>
            </a:pPr>
            <a:endParaRPr lang="en-IN" sz="1650" b="1" dirty="0" smtClean="0">
              <a:solidFill>
                <a:srgbClr val="000000"/>
              </a:solidFill>
              <a:effectLst/>
              <a:ea typeface="Calibri" panose="020F0502020204030204" pitchFamily="34" charset="0"/>
              <a:cs typeface="Shruti" panose="020B0502040204020203" pitchFamily="34" charset="0"/>
            </a:endParaRPr>
          </a:p>
          <a:p>
            <a:pPr algn="just">
              <a:lnSpc>
                <a:spcPct val="107000"/>
              </a:lnSpc>
              <a:spcAft>
                <a:spcPts val="800"/>
              </a:spcAft>
            </a:pPr>
            <a:r>
              <a:rPr lang="en-IN" b="1" dirty="0" smtClean="0">
                <a:solidFill>
                  <a:srgbClr val="000000"/>
                </a:solidFill>
                <a:effectLst/>
                <a:ea typeface="Calibri" panose="020F0502020204030204" pitchFamily="34" charset="0"/>
                <a:cs typeface="Shruti" panose="020B0502040204020203" pitchFamily="34" charset="0"/>
              </a:rPr>
              <a:t>To </a:t>
            </a:r>
            <a:r>
              <a:rPr lang="en-IN" b="1" dirty="0">
                <a:solidFill>
                  <a:srgbClr val="000000"/>
                </a:solidFill>
                <a:effectLst/>
                <a:ea typeface="Calibri" panose="020F0502020204030204" pitchFamily="34" charset="0"/>
                <a:cs typeface="Shruti" panose="020B0502040204020203" pitchFamily="34" charset="0"/>
              </a:rPr>
              <a:t>reduce the monitoring task overload, we need some kind of system which can do basic as well as advance work of monitoring by itself.</a:t>
            </a:r>
            <a:endParaRPr lang="en-IN" dirty="0">
              <a:effectLst/>
              <a:ea typeface="Calibri" panose="020F0502020204030204" pitchFamily="34" charset="0"/>
              <a:cs typeface="Shruti" panose="020B0502040204020203" pitchFamily="34" charset="0"/>
            </a:endParaRPr>
          </a:p>
          <a:p>
            <a:pPr algn="ctr">
              <a:lnSpc>
                <a:spcPct val="107000"/>
              </a:lnSpc>
              <a:spcAft>
                <a:spcPts val="800"/>
              </a:spcAft>
            </a:pPr>
            <a:r>
              <a:rPr lang="en-IN" sz="1100" dirty="0">
                <a:effectLst/>
                <a:ea typeface="Calibri" panose="020F0502020204030204" pitchFamily="34" charset="0"/>
                <a:cs typeface="Shruti" panose="020B0502040204020203" pitchFamily="34" charset="0"/>
              </a:rPr>
              <a:t> </a:t>
            </a:r>
          </a:p>
        </p:txBody>
      </p:sp>
      <p:sp>
        <p:nvSpPr>
          <p:cNvPr id="12" name="Rectangle 11"/>
          <p:cNvSpPr/>
          <p:nvPr/>
        </p:nvSpPr>
        <p:spPr>
          <a:xfrm>
            <a:off x="2299447" y="4253566"/>
            <a:ext cx="8673353" cy="895350"/>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just">
              <a:lnSpc>
                <a:spcPct val="107000"/>
              </a:lnSpc>
              <a:spcAft>
                <a:spcPts val="800"/>
              </a:spcAft>
            </a:pPr>
            <a:endParaRPr lang="en-IN" b="1" dirty="0" smtClean="0">
              <a:solidFill>
                <a:srgbClr val="000000"/>
              </a:solidFill>
              <a:effectLst/>
              <a:ea typeface="Calibri" panose="020F0502020204030204" pitchFamily="34" charset="0"/>
              <a:cs typeface="Shruti" panose="020B0502040204020203" pitchFamily="34" charset="0"/>
            </a:endParaRPr>
          </a:p>
          <a:p>
            <a:pPr algn="just">
              <a:lnSpc>
                <a:spcPct val="107000"/>
              </a:lnSpc>
              <a:spcAft>
                <a:spcPts val="800"/>
              </a:spcAft>
            </a:pPr>
            <a:r>
              <a:rPr lang="en-IN" b="1" dirty="0" smtClean="0">
                <a:solidFill>
                  <a:srgbClr val="000000"/>
                </a:solidFill>
                <a:effectLst/>
                <a:ea typeface="Calibri" panose="020F0502020204030204" pitchFamily="34" charset="0"/>
                <a:cs typeface="Shruti" panose="020B0502040204020203" pitchFamily="34" charset="0"/>
              </a:rPr>
              <a:t>We </a:t>
            </a:r>
            <a:r>
              <a:rPr lang="en-IN" b="1" dirty="0">
                <a:solidFill>
                  <a:srgbClr val="000000"/>
                </a:solidFill>
                <a:effectLst/>
                <a:ea typeface="Calibri" panose="020F0502020204030204" pitchFamily="34" charset="0"/>
                <a:cs typeface="Shruti" panose="020B0502040204020203" pitchFamily="34" charset="0"/>
              </a:rPr>
              <a:t>are proposing the "Innovative Monitoring System for TeleICU Patients" which is capable of monitoring the critical care patient &amp; make collaboration with the person at control center of TeleICU. </a:t>
            </a:r>
            <a:endParaRPr lang="en-IN" dirty="0">
              <a:effectLst/>
              <a:ea typeface="Calibri" panose="020F0502020204030204" pitchFamily="34" charset="0"/>
              <a:cs typeface="Shruti" panose="020B0502040204020203" pitchFamily="34" charset="0"/>
            </a:endParaRPr>
          </a:p>
          <a:p>
            <a:pPr algn="ctr">
              <a:lnSpc>
                <a:spcPct val="107000"/>
              </a:lnSpc>
              <a:spcAft>
                <a:spcPts val="800"/>
              </a:spcAft>
            </a:pPr>
            <a:r>
              <a:rPr lang="en-IN" sz="1100" dirty="0">
                <a:effectLst/>
                <a:ea typeface="Calibri" panose="020F0502020204030204" pitchFamily="34" charset="0"/>
                <a:cs typeface="Shruti" panose="020B0502040204020203" pitchFamily="34" charset="0"/>
              </a:rPr>
              <a:t> </a:t>
            </a:r>
          </a:p>
        </p:txBody>
      </p:sp>
      <p:sp>
        <p:nvSpPr>
          <p:cNvPr id="13" name="Rectangle 12"/>
          <p:cNvSpPr/>
          <p:nvPr/>
        </p:nvSpPr>
        <p:spPr>
          <a:xfrm>
            <a:off x="2299447" y="5315884"/>
            <a:ext cx="8673353" cy="88190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nSpc>
                <a:spcPct val="107000"/>
              </a:lnSpc>
              <a:spcAft>
                <a:spcPts val="800"/>
              </a:spcAft>
            </a:pPr>
            <a:endParaRPr lang="en-IN" b="1" dirty="0" smtClean="0">
              <a:solidFill>
                <a:srgbClr val="000000"/>
              </a:solidFill>
              <a:effectLst/>
              <a:ea typeface="Calibri" panose="020F0502020204030204" pitchFamily="34" charset="0"/>
              <a:cs typeface="Shruti" panose="020B0502040204020203" pitchFamily="34" charset="0"/>
            </a:endParaRPr>
          </a:p>
          <a:p>
            <a:pPr>
              <a:lnSpc>
                <a:spcPct val="107000"/>
              </a:lnSpc>
              <a:spcAft>
                <a:spcPts val="800"/>
              </a:spcAft>
            </a:pPr>
            <a:r>
              <a:rPr lang="en-IN" b="1" dirty="0" smtClean="0">
                <a:solidFill>
                  <a:srgbClr val="000000"/>
                </a:solidFill>
                <a:effectLst/>
                <a:ea typeface="Calibri" panose="020F0502020204030204" pitchFamily="34" charset="0"/>
                <a:cs typeface="Shruti" panose="020B0502040204020203" pitchFamily="34" charset="0"/>
              </a:rPr>
              <a:t>Intension </a:t>
            </a:r>
            <a:r>
              <a:rPr lang="en-IN" b="1" dirty="0">
                <a:solidFill>
                  <a:srgbClr val="000000"/>
                </a:solidFill>
                <a:effectLst/>
                <a:ea typeface="Calibri" panose="020F0502020204030204" pitchFamily="34" charset="0"/>
                <a:cs typeface="Shruti" panose="020B0502040204020203" pitchFamily="34" charset="0"/>
              </a:rPr>
              <a:t>behind developing such system is to avoid human errors and fulfil all type of requests by critical care patients with small number of medical staff.</a:t>
            </a:r>
            <a:endParaRPr lang="en-IN" dirty="0">
              <a:effectLst/>
              <a:ea typeface="Calibri" panose="020F0502020204030204" pitchFamily="34" charset="0"/>
              <a:cs typeface="Shruti" panose="020B0502040204020203" pitchFamily="34" charset="0"/>
            </a:endParaRPr>
          </a:p>
          <a:p>
            <a:pPr algn="ctr">
              <a:lnSpc>
                <a:spcPct val="107000"/>
              </a:lnSpc>
              <a:spcAft>
                <a:spcPts val="800"/>
              </a:spcAft>
            </a:pPr>
            <a:r>
              <a:rPr lang="en-IN" dirty="0">
                <a:effectLst/>
                <a:ea typeface="Calibri" panose="020F0502020204030204" pitchFamily="34" charset="0"/>
                <a:cs typeface="Shruti" panose="020B0502040204020203" pitchFamily="34" charset="0"/>
              </a:rPr>
              <a:t> </a:t>
            </a:r>
          </a:p>
        </p:txBody>
      </p:sp>
    </p:spTree>
    <p:extLst>
      <p:ext uri="{BB962C8B-B14F-4D97-AF65-F5344CB8AC3E}">
        <p14:creationId xmlns:p14="http://schemas.microsoft.com/office/powerpoint/2010/main" val="36346770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2466299097"/>
              </p:ext>
            </p:extLst>
          </p:nvPr>
        </p:nvGraphicFramePr>
        <p:xfrm>
          <a:off x="2130555" y="561527"/>
          <a:ext cx="8990162" cy="55972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p:cNvSpPr/>
          <p:nvPr/>
        </p:nvSpPr>
        <p:spPr>
          <a:xfrm>
            <a:off x="2130555" y="559622"/>
            <a:ext cx="9003609" cy="602137"/>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3600">
                <a:effectLst/>
                <a:latin typeface="Raleway" panose="020B0503030101060003" pitchFamily="34" charset="0"/>
                <a:ea typeface="Calibri" panose="020F0502020204030204" pitchFamily="34" charset="0"/>
                <a:cs typeface="Shruti" panose="020B0502040204020203" pitchFamily="34" charset="0"/>
              </a:rPr>
              <a:t>Challenges</a:t>
            </a:r>
            <a:endParaRPr lang="en-IN" sz="1100">
              <a:effectLst/>
              <a:ea typeface="Calibri" panose="020F0502020204030204" pitchFamily="34" charset="0"/>
              <a:cs typeface="Shruti" panose="020B0502040204020203" pitchFamily="34" charset="0"/>
            </a:endParaRPr>
          </a:p>
        </p:txBody>
      </p:sp>
    </p:spTree>
    <p:extLst>
      <p:ext uri="{BB962C8B-B14F-4D97-AF65-F5344CB8AC3E}">
        <p14:creationId xmlns:p14="http://schemas.microsoft.com/office/powerpoint/2010/main" val="7345665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Related Work</a:t>
            </a:r>
            <a:endParaRPr lang="en-IN" b="1" dirty="0"/>
          </a:p>
        </p:txBody>
      </p:sp>
      <p:sp>
        <p:nvSpPr>
          <p:cNvPr id="3" name="Content Placeholder 2"/>
          <p:cNvSpPr>
            <a:spLocks noGrp="1"/>
          </p:cNvSpPr>
          <p:nvPr>
            <p:ph idx="1"/>
          </p:nvPr>
        </p:nvSpPr>
        <p:spPr/>
        <p:txBody>
          <a:bodyPr/>
          <a:lstStyle/>
          <a:p>
            <a:r>
              <a:rPr lang="en-IN" dirty="0" smtClean="0"/>
              <a:t>F-RCNN</a:t>
            </a:r>
          </a:p>
          <a:p>
            <a:r>
              <a:rPr lang="en-IN" dirty="0" err="1" smtClean="0"/>
              <a:t>YoloNet</a:t>
            </a:r>
            <a:endParaRPr lang="en-IN" dirty="0" smtClean="0"/>
          </a:p>
          <a:p>
            <a:r>
              <a:rPr lang="en-IN" dirty="0" smtClean="0"/>
              <a:t>Various Motion Detection System</a:t>
            </a:r>
          </a:p>
          <a:p>
            <a:r>
              <a:rPr lang="en-IN" dirty="0" smtClean="0"/>
              <a:t>ICU Care System</a:t>
            </a:r>
            <a:endParaRPr lang="en-IN" dirty="0"/>
          </a:p>
        </p:txBody>
      </p:sp>
    </p:spTree>
    <p:extLst>
      <p:ext uri="{BB962C8B-B14F-4D97-AF65-F5344CB8AC3E}">
        <p14:creationId xmlns:p14="http://schemas.microsoft.com/office/powerpoint/2010/main" val="18189844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09499" y="2783541"/>
            <a:ext cx="10018713" cy="1752599"/>
          </a:xfrm>
        </p:spPr>
        <p:txBody>
          <a:bodyPr/>
          <a:lstStyle/>
          <a:p>
            <a:r>
              <a:rPr lang="en-IN" b="1" dirty="0" smtClean="0"/>
              <a:t>Typical TeleICU System</a:t>
            </a:r>
            <a:endParaRPr lang="en-IN" b="1" dirty="0"/>
          </a:p>
        </p:txBody>
      </p:sp>
    </p:spTree>
    <p:extLst>
      <p:ext uri="{BB962C8B-B14F-4D97-AF65-F5344CB8AC3E}">
        <p14:creationId xmlns:p14="http://schemas.microsoft.com/office/powerpoint/2010/main" val="305482180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
            <a:ext cx="5943599" cy="3550023"/>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3600" y="0"/>
            <a:ext cx="6248400" cy="3550024"/>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43600" y="3550023"/>
            <a:ext cx="6248400" cy="3307975"/>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3550022"/>
            <a:ext cx="5943599" cy="3307978"/>
          </a:xfrm>
          <a:prstGeom prst="rect">
            <a:avLst/>
          </a:prstGeom>
        </p:spPr>
      </p:pic>
    </p:spTree>
    <p:extLst>
      <p:ext uri="{BB962C8B-B14F-4D97-AF65-F5344CB8AC3E}">
        <p14:creationId xmlns:p14="http://schemas.microsoft.com/office/powerpoint/2010/main" val="150761949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smtClean="0"/>
              <a:t>System Component</a:t>
            </a:r>
            <a:endParaRPr lang="en-IN" b="1" dirty="0"/>
          </a:p>
        </p:txBody>
      </p:sp>
      <p:sp>
        <p:nvSpPr>
          <p:cNvPr id="8" name="Rounded Rectangle 7"/>
          <p:cNvSpPr/>
          <p:nvPr/>
        </p:nvSpPr>
        <p:spPr>
          <a:xfrm>
            <a:off x="1685925" y="3176549"/>
            <a:ext cx="2019300" cy="122872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1800" b="1">
                <a:effectLst/>
                <a:latin typeface="Raleway" panose="020B0503030101060003" pitchFamily="34" charset="0"/>
                <a:ea typeface="Calibri" panose="020F0502020204030204" pitchFamily="34" charset="0"/>
                <a:cs typeface="Shruti" panose="020B0502040204020203" pitchFamily="34" charset="0"/>
              </a:rPr>
              <a:t>ICU ROOM</a:t>
            </a:r>
            <a:endParaRPr lang="en-IN" sz="1100">
              <a:effectLst/>
              <a:ea typeface="Calibri" panose="020F0502020204030204" pitchFamily="34" charset="0"/>
              <a:cs typeface="Shruti" panose="020B0502040204020203" pitchFamily="34" charset="0"/>
            </a:endParaRPr>
          </a:p>
        </p:txBody>
      </p:sp>
      <p:sp>
        <p:nvSpPr>
          <p:cNvPr id="9" name="Rounded Rectangle 8"/>
          <p:cNvSpPr/>
          <p:nvPr/>
        </p:nvSpPr>
        <p:spPr>
          <a:xfrm>
            <a:off x="3857625" y="2748559"/>
            <a:ext cx="2019300" cy="1009650"/>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1800" b="1">
                <a:effectLst/>
                <a:latin typeface="Raleway" panose="020B0503030101060003" pitchFamily="34" charset="0"/>
                <a:ea typeface="Calibri" panose="020F0502020204030204" pitchFamily="34" charset="0"/>
                <a:cs typeface="Shruti" panose="020B0502040204020203" pitchFamily="34" charset="0"/>
              </a:rPr>
              <a:t>Server Processing Unit</a:t>
            </a:r>
            <a:endParaRPr lang="en-IN" sz="1100">
              <a:effectLst/>
              <a:ea typeface="Calibri" panose="020F0502020204030204" pitchFamily="34" charset="0"/>
              <a:cs typeface="Shruti" panose="020B0502040204020203" pitchFamily="34" charset="0"/>
            </a:endParaRPr>
          </a:p>
        </p:txBody>
      </p:sp>
      <p:sp>
        <p:nvSpPr>
          <p:cNvPr id="10" name="Rounded Rectangle 9"/>
          <p:cNvSpPr/>
          <p:nvPr/>
        </p:nvSpPr>
        <p:spPr>
          <a:xfrm>
            <a:off x="6029325" y="3328949"/>
            <a:ext cx="2019300" cy="122872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1800" b="1">
                <a:effectLst/>
                <a:latin typeface="Raleway" panose="020B0503030101060003" pitchFamily="34" charset="0"/>
                <a:ea typeface="Calibri" panose="020F0502020204030204" pitchFamily="34" charset="0"/>
                <a:cs typeface="Shruti" panose="020B0502040204020203" pitchFamily="34" charset="0"/>
              </a:rPr>
              <a:t>Control Center</a:t>
            </a:r>
            <a:endParaRPr lang="en-IN" sz="1100">
              <a:effectLst/>
              <a:ea typeface="Calibri" panose="020F0502020204030204" pitchFamily="34" charset="0"/>
              <a:cs typeface="Shruti" panose="020B0502040204020203" pitchFamily="34" charset="0"/>
            </a:endParaRPr>
          </a:p>
        </p:txBody>
      </p:sp>
      <p:sp>
        <p:nvSpPr>
          <p:cNvPr id="11" name="Rounded Rectangle 10"/>
          <p:cNvSpPr/>
          <p:nvPr/>
        </p:nvSpPr>
        <p:spPr>
          <a:xfrm>
            <a:off x="8410575" y="2833649"/>
            <a:ext cx="2019300" cy="73342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1800" b="1">
                <a:effectLst/>
                <a:latin typeface="Raleway" panose="020B0503030101060003" pitchFamily="34" charset="0"/>
                <a:ea typeface="Calibri" panose="020F0502020204030204" pitchFamily="34" charset="0"/>
                <a:cs typeface="Shruti" panose="020B0502040204020203" pitchFamily="34" charset="0"/>
              </a:rPr>
              <a:t>Web View Handler</a:t>
            </a:r>
            <a:endParaRPr lang="en-IN" sz="1100">
              <a:effectLst/>
              <a:ea typeface="Calibri" panose="020F0502020204030204" pitchFamily="34" charset="0"/>
              <a:cs typeface="Shruti" panose="020B0502040204020203" pitchFamily="34" charset="0"/>
            </a:endParaRPr>
          </a:p>
        </p:txBody>
      </p:sp>
      <p:sp>
        <p:nvSpPr>
          <p:cNvPr id="12" name="Rounded Rectangle 11"/>
          <p:cNvSpPr/>
          <p:nvPr/>
        </p:nvSpPr>
        <p:spPr>
          <a:xfrm>
            <a:off x="4124325" y="4129049"/>
            <a:ext cx="1466850" cy="73342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1800" b="1">
                <a:effectLst/>
                <a:latin typeface="Raleway" panose="020B0503030101060003" pitchFamily="34" charset="0"/>
                <a:ea typeface="Calibri" panose="020F0502020204030204" pitchFamily="34" charset="0"/>
                <a:cs typeface="Shruti" panose="020B0502040204020203" pitchFamily="34" charset="0"/>
              </a:rPr>
              <a:t>Stream Handler</a:t>
            </a:r>
            <a:endParaRPr lang="en-IN" sz="1100">
              <a:effectLst/>
              <a:ea typeface="Calibri" panose="020F0502020204030204" pitchFamily="34" charset="0"/>
              <a:cs typeface="Shruti" panose="020B0502040204020203" pitchFamily="34" charset="0"/>
            </a:endParaRPr>
          </a:p>
        </p:txBody>
      </p:sp>
      <p:sp>
        <p:nvSpPr>
          <p:cNvPr id="13" name="Rounded Rectangle 12"/>
          <p:cNvSpPr/>
          <p:nvPr/>
        </p:nvSpPr>
        <p:spPr>
          <a:xfrm>
            <a:off x="8486775" y="3824249"/>
            <a:ext cx="2019300" cy="1038225"/>
          </a:xfrm>
          <a:prstGeom prst="roundRect">
            <a:avLst/>
          </a:prstGeom>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1800" b="1">
                <a:effectLst/>
                <a:latin typeface="Raleway" panose="020B0503030101060003" pitchFamily="34" charset="0"/>
                <a:ea typeface="Calibri" panose="020F0502020204030204" pitchFamily="34" charset="0"/>
                <a:cs typeface="Shruti" panose="020B0502040204020203" pitchFamily="34" charset="0"/>
              </a:rPr>
              <a:t>Processing &amp; Collection of data</a:t>
            </a:r>
            <a:endParaRPr lang="en-IN" sz="1100">
              <a:effectLst/>
              <a:ea typeface="Calibri" panose="020F0502020204030204" pitchFamily="34" charset="0"/>
              <a:cs typeface="Shruti" panose="020B0502040204020203" pitchFamily="34" charset="0"/>
            </a:endParaRPr>
          </a:p>
          <a:p>
            <a:pPr algn="ctr">
              <a:lnSpc>
                <a:spcPct val="107000"/>
              </a:lnSpc>
              <a:spcAft>
                <a:spcPts val="800"/>
              </a:spcAft>
            </a:pPr>
            <a:r>
              <a:rPr lang="en-IN" sz="1100">
                <a:effectLst/>
                <a:ea typeface="Calibri" panose="020F0502020204030204" pitchFamily="34" charset="0"/>
                <a:cs typeface="Shruti" panose="020B0502040204020203" pitchFamily="34" charset="0"/>
              </a:rPr>
              <a:t> </a:t>
            </a:r>
          </a:p>
        </p:txBody>
      </p:sp>
      <p:cxnSp>
        <p:nvCxnSpPr>
          <p:cNvPr id="14" name="Straight Arrow Connector 13"/>
          <p:cNvCxnSpPr/>
          <p:nvPr/>
        </p:nvCxnSpPr>
        <p:spPr>
          <a:xfrm flipH="1" flipV="1">
            <a:off x="4866640" y="3756939"/>
            <a:ext cx="45085" cy="37147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p:cNvCxnSpPr/>
          <p:nvPr/>
        </p:nvCxnSpPr>
        <p:spPr>
          <a:xfrm flipV="1">
            <a:off x="8035925" y="3176549"/>
            <a:ext cx="374015" cy="8001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p:cNvCxnSpPr/>
          <p:nvPr/>
        </p:nvCxnSpPr>
        <p:spPr>
          <a:xfrm>
            <a:off x="8048625" y="3976649"/>
            <a:ext cx="440690" cy="3048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1105235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03629" y="174813"/>
            <a:ext cx="10018713" cy="1143000"/>
          </a:xfrm>
        </p:spPr>
        <p:txBody>
          <a:bodyPr/>
          <a:lstStyle/>
          <a:p>
            <a:r>
              <a:rPr lang="en-IN" b="1" dirty="0" smtClean="0"/>
              <a:t>Dataset Generation</a:t>
            </a:r>
            <a:endParaRPr lang="en-IN" b="1" dirty="0"/>
          </a:p>
        </p:txBody>
      </p:sp>
      <p:graphicFrame>
        <p:nvGraphicFramePr>
          <p:cNvPr id="4" name="Diagram 3"/>
          <p:cNvGraphicFramePr/>
          <p:nvPr>
            <p:extLst>
              <p:ext uri="{D42A27DB-BD31-4B8C-83A1-F6EECF244321}">
                <p14:modId xmlns:p14="http://schemas.microsoft.com/office/powerpoint/2010/main" val="3051719359"/>
              </p:ext>
            </p:extLst>
          </p:nvPr>
        </p:nvGraphicFramePr>
        <p:xfrm>
          <a:off x="2233705" y="1096183"/>
          <a:ext cx="9290424" cy="56138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6158487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2381235101"/>
              </p:ext>
            </p:extLst>
          </p:nvPr>
        </p:nvGraphicFramePr>
        <p:xfrm>
          <a:off x="2618328" y="186522"/>
          <a:ext cx="8892353" cy="640253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Rectangle 4"/>
          <p:cNvSpPr/>
          <p:nvPr/>
        </p:nvSpPr>
        <p:spPr>
          <a:xfrm>
            <a:off x="2622176" y="186522"/>
            <a:ext cx="8888506" cy="704850"/>
          </a:xfrm>
          <a:prstGeom prst="rect">
            <a:avLst/>
          </a:prstGeom>
          <a:solidFill>
            <a:schemeClr val="tx1">
              <a:lumMod val="65000"/>
              <a:lumOff val="35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IN" sz="3600">
                <a:effectLst/>
                <a:latin typeface="Raleway" panose="020B0503030101060003" pitchFamily="34" charset="0"/>
                <a:ea typeface="Calibri" panose="020F0502020204030204" pitchFamily="34" charset="0"/>
                <a:cs typeface="Shruti" panose="020B0502040204020203" pitchFamily="34" charset="0"/>
              </a:rPr>
              <a:t>How it Works?</a:t>
            </a:r>
            <a:endParaRPr lang="en-IN" sz="1100">
              <a:effectLst/>
              <a:ea typeface="Calibri" panose="020F0502020204030204" pitchFamily="34" charset="0"/>
              <a:cs typeface="Shruti" panose="020B0502040204020203" pitchFamily="34" charset="0"/>
            </a:endParaRPr>
          </a:p>
        </p:txBody>
      </p:sp>
    </p:spTree>
    <p:extLst>
      <p:ext uri="{BB962C8B-B14F-4D97-AF65-F5344CB8AC3E}">
        <p14:creationId xmlns:p14="http://schemas.microsoft.com/office/powerpoint/2010/main" val="3774071971"/>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695</TotalTime>
  <Words>633</Words>
  <Application>Microsoft Office PowerPoint</Application>
  <PresentationFormat>Widescreen</PresentationFormat>
  <Paragraphs>109</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Corbel</vt:lpstr>
      <vt:lpstr>Monotype Corsiva</vt:lpstr>
      <vt:lpstr>Raleway</vt:lpstr>
      <vt:lpstr>Shruti</vt:lpstr>
      <vt:lpstr>Parallax</vt:lpstr>
      <vt:lpstr>Innovative Monitoring System for TeleICU Patient Using  Video Processing &amp; Deep Learning</vt:lpstr>
      <vt:lpstr>Objective</vt:lpstr>
      <vt:lpstr>PowerPoint Presentation</vt:lpstr>
      <vt:lpstr>Related Work</vt:lpstr>
      <vt:lpstr>Typical TeleICU System</vt:lpstr>
      <vt:lpstr>PowerPoint Presentation</vt:lpstr>
      <vt:lpstr>System Component</vt:lpstr>
      <vt:lpstr>Dataset Generation</vt:lpstr>
      <vt:lpstr>PowerPoint Presentation</vt:lpstr>
      <vt:lpstr>Architecture of System</vt:lpstr>
      <vt:lpstr>Result MAP Value 89.77</vt:lpstr>
      <vt:lpstr>PowerPoint Presentation</vt:lpstr>
      <vt:lpstr>PowerPoint Presentation</vt:lpstr>
      <vt:lpstr>PowerPoint Presentation</vt:lpstr>
      <vt:lpstr>PowerPoint Presentation</vt:lpstr>
      <vt:lpstr>PowerPoint Presentation</vt:lpstr>
      <vt:lpstr>PowerPoint Presentation</vt:lpstr>
      <vt:lpstr>References</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Innovative Monitoring System for TeleICU Patient Using  Video Processing &amp; Deep Learning</dc:title>
  <dc:creator>Jaimin Maniyar</dc:creator>
  <cp:lastModifiedBy>Jaimin Maniyar</cp:lastModifiedBy>
  <cp:revision>11</cp:revision>
  <dcterms:created xsi:type="dcterms:W3CDTF">2017-05-02T08:02:01Z</dcterms:created>
  <dcterms:modified xsi:type="dcterms:W3CDTF">2017-05-04T16:55:35Z</dcterms:modified>
</cp:coreProperties>
</file>

<file path=docProps/thumbnail.jpeg>
</file>